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6" r:id="rId16"/>
    <p:sldId id="270" r:id="rId17"/>
    <p:sldId id="277" r:id="rId18"/>
    <p:sldId id="278" r:id="rId19"/>
    <p:sldId id="279" r:id="rId20"/>
    <p:sldId id="271" r:id="rId21"/>
    <p:sldId id="272" r:id="rId22"/>
    <p:sldId id="273" r:id="rId23"/>
    <p:sldId id="274" r:id="rId24"/>
    <p:sldId id="275" r:id="rId25"/>
  </p:sldIdLst>
  <p:sldSz cx="9144000" cy="5143500" type="screen16x9"/>
  <p:notesSz cx="6858000" cy="9144000"/>
  <p:embeddedFontLst>
    <p:embeddedFont>
      <p:font typeface="Source Code Pro Black" panose="020B0809030403020204" pitchFamily="49" charset="0"/>
      <p:bold r:id="rId27"/>
      <p:boldItalic r:id="rId28"/>
    </p:embeddedFont>
    <p:embeddedFont>
      <p:font typeface="나눔스퀘어 네오 Bold" panose="00000800000000000000" pitchFamily="2" charset="-127"/>
      <p:bold r:id="rId29"/>
    </p:embeddedFont>
    <p:embeddedFont>
      <p:font typeface="나눔스퀘어 네오 Heavy" panose="00000A00000000000000" pitchFamily="2" charset="-127"/>
      <p:bold r:id="rId30"/>
    </p:embeddedFont>
    <p:embeddedFont>
      <p:font typeface="나눔스퀘어 네오 Light" panose="00000400000000000000" pitchFamily="2" charset="-127"/>
      <p:regular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903"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F81"/>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30" autoAdjust="0"/>
  </p:normalViewPr>
  <p:slideViewPr>
    <p:cSldViewPr snapToGrid="0">
      <p:cViewPr>
        <p:scale>
          <a:sx n="80" d="100"/>
          <a:sy n="80" d="100"/>
        </p:scale>
        <p:origin x="730" y="427"/>
      </p:cViewPr>
      <p:guideLst>
        <p:guide orient="horz" pos="1620"/>
        <p:guide pos="290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4a28884ce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4a28884ce6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a28884ce6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4a28884ce6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4a28884ce6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4a28884ce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4a28884ce6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4a28884ce6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4a28884ce6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4a28884ce6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4a28884ce6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4a28884ce6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4a28884ce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4a28884ce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a28884ce6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a28884ce6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a28884ce6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4a28884ce6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4a28884ce6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4a28884ce6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4a28884ce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24a28884ce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4a28884ce6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4a28884ce6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4a28884ce6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4a28884ce6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4a28884ce6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4a28884ce6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4a28884ce6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4a28884ce6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4a28884ce6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4a28884ce6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t>지역 고유의 희소성과 특색을 담은 상품이 하나의 트렌드로 자리 잡아 소비자의 관심을 끌고 있으며, 이는 온라인으로까지 확장돼 산지 직송 플랫폼도 활발해지는 결과로 이어졌다. 이러한 로코노미는 골목 상권에 새로운 기회로 작용해 지역 경제에 긍정적인 효과를 미치고 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a28884ce6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a28884ce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4a28884ce6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4a28884ce6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4a28884ce6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4a28884ce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jpg"/><Relationship Id="rId5" Type="http://schemas.openxmlformats.org/officeDocument/2006/relationships/image" Target="../media/image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hyperlink" Target="https://www.yeongnam.com/web/view.php?key=20230514010001663"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hyperlink" Target="https://www.segye.com/newsView/20230525507187?OutUrl=naver" TargetMode="External"/><Relationship Id="rId5" Type="http://schemas.openxmlformats.org/officeDocument/2006/relationships/image" Target="../media/image5.png"/><Relationship Id="rId4" Type="http://schemas.openxmlformats.org/officeDocument/2006/relationships/hyperlink" Target="https://newsis.com/view/?id=NISX20230518_0002307860&amp;cID=13001&amp;pID=13000"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151975" y="1147918"/>
            <a:ext cx="484005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3300" dirty="0">
                <a:solidFill>
                  <a:schemeClr val="dk1"/>
                </a:solidFill>
                <a:latin typeface="나눔스퀘어 네오 Light" panose="00000400000000000000" pitchFamily="2" charset="-127"/>
                <a:ea typeface="나눔스퀘어 네오 Light" panose="00000400000000000000" pitchFamily="2" charset="-127"/>
                <a:cs typeface="Source Code Pro Black"/>
                <a:sym typeface="Source Code Pro Black"/>
              </a:rPr>
              <a:t>우리 시장으로 놀러오세요</a:t>
            </a:r>
            <a:endParaRPr sz="3300" dirty="0">
              <a:solidFill>
                <a:schemeClr val="dk1"/>
              </a:solidFill>
              <a:latin typeface="나눔스퀘어 네오 Light" panose="00000400000000000000" pitchFamily="2" charset="-127"/>
              <a:ea typeface="나눔스퀘어 네오 Light" panose="00000400000000000000" pitchFamily="2" charset="-127"/>
              <a:cs typeface="Source Code Pro Black"/>
              <a:sym typeface="Source Code Pro Black"/>
            </a:endParaRPr>
          </a:p>
        </p:txBody>
      </p:sp>
      <p:sp>
        <p:nvSpPr>
          <p:cNvPr id="56" name="Google Shape;56;p13"/>
          <p:cNvSpPr txBox="1"/>
          <p:nvPr/>
        </p:nvSpPr>
        <p:spPr>
          <a:xfrm>
            <a:off x="3317925" y="4149450"/>
            <a:ext cx="250815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dirty="0">
                <a:solidFill>
                  <a:srgbClr val="EFEFEF"/>
                </a:solidFill>
                <a:latin typeface="나눔스퀘어 네오 Light" panose="00000400000000000000" pitchFamily="2" charset="-127"/>
                <a:ea typeface="나눔스퀘어 네오 Light" panose="00000400000000000000" pitchFamily="2" charset="-127"/>
                <a:cs typeface="Source Code Pro"/>
                <a:sym typeface="Source Code Pro"/>
              </a:rPr>
              <a:t>스마트인재개발원 SW캠프 1조</a:t>
            </a:r>
            <a:r>
              <a:rPr lang="ko" dirty="0">
                <a:solidFill>
                  <a:srgbClr val="F3F3F3"/>
                </a:solidFill>
                <a:latin typeface="나눔스퀘어 네오 Light" panose="00000400000000000000" pitchFamily="2" charset="-127"/>
                <a:ea typeface="나눔스퀘어 네오 Light" panose="00000400000000000000" pitchFamily="2" charset="-127"/>
                <a:cs typeface="Source Code Pro"/>
                <a:sym typeface="Source Code Pro"/>
              </a:rPr>
              <a:t> </a:t>
            </a:r>
            <a:endParaRPr dirty="0">
              <a:solidFill>
                <a:srgbClr val="F3F3F3"/>
              </a:solidFill>
              <a:latin typeface="나눔스퀘어 네오 Light" panose="00000400000000000000" pitchFamily="2" charset="-127"/>
              <a:ea typeface="나눔스퀘어 네오 Light" panose="00000400000000000000" pitchFamily="2" charset="-127"/>
              <a:cs typeface="Source Code Pro"/>
              <a:sym typeface="Source Code Pro"/>
            </a:endParaRPr>
          </a:p>
        </p:txBody>
      </p:sp>
      <p:grpSp>
        <p:nvGrpSpPr>
          <p:cNvPr id="4" name="그룹 3">
            <a:extLst>
              <a:ext uri="{FF2B5EF4-FFF2-40B4-BE49-F238E27FC236}">
                <a16:creationId xmlns:a16="http://schemas.microsoft.com/office/drawing/2014/main" id="{D3FF57F5-3974-804C-8573-955C9DBA0576}"/>
              </a:ext>
            </a:extLst>
          </p:cNvPr>
          <p:cNvGrpSpPr/>
          <p:nvPr/>
        </p:nvGrpSpPr>
        <p:grpSpPr>
          <a:xfrm>
            <a:off x="3268163" y="2230177"/>
            <a:ext cx="2607674" cy="1124348"/>
            <a:chOff x="3317925" y="2323777"/>
            <a:chExt cx="2607674" cy="1124348"/>
          </a:xfrm>
        </p:grpSpPr>
        <p:sp>
          <p:nvSpPr>
            <p:cNvPr id="55" name="Google Shape;55;p13"/>
            <p:cNvSpPr txBox="1"/>
            <p:nvPr/>
          </p:nvSpPr>
          <p:spPr>
            <a:xfrm>
              <a:off x="3329699" y="2323777"/>
              <a:ext cx="25959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dirty="0">
                  <a:solidFill>
                    <a:srgbClr val="00FF00"/>
                  </a:solidFill>
                  <a:latin typeface="나눔스퀘어 네오 Light" panose="00000400000000000000" pitchFamily="2" charset="-127"/>
                  <a:ea typeface="나눔스퀘어 네오 Light" panose="00000400000000000000" pitchFamily="2" charset="-127"/>
                  <a:cs typeface="Source Code Pro Black"/>
                  <a:sym typeface="Source Code Pro Black"/>
                </a:rPr>
                <a:t>전국 전통시장 정보 제공 서비스</a:t>
              </a:r>
              <a:endParaRPr dirty="0">
                <a:solidFill>
                  <a:srgbClr val="00FF00"/>
                </a:solidFill>
                <a:latin typeface="나눔스퀘어 네오 Light" panose="00000400000000000000" pitchFamily="2" charset="-127"/>
                <a:ea typeface="나눔스퀘어 네오 Light" panose="00000400000000000000" pitchFamily="2" charset="-127"/>
                <a:cs typeface="Source Code Pro Black"/>
                <a:sym typeface="Source Code Pro Black"/>
              </a:endParaRPr>
            </a:p>
          </p:txBody>
        </p:sp>
        <p:sp>
          <p:nvSpPr>
            <p:cNvPr id="2" name="Google Shape;54;p13">
              <a:extLst>
                <a:ext uri="{FF2B5EF4-FFF2-40B4-BE49-F238E27FC236}">
                  <a16:creationId xmlns:a16="http://schemas.microsoft.com/office/drawing/2014/main" id="{13558CF2-D3B7-6DC1-297D-9E696D1FB758}"/>
                </a:ext>
              </a:extLst>
            </p:cNvPr>
            <p:cNvSpPr txBox="1"/>
            <p:nvPr/>
          </p:nvSpPr>
          <p:spPr>
            <a:xfrm>
              <a:off x="3317925" y="2564801"/>
              <a:ext cx="250815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3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a:t>
              </a:r>
              <a:r>
                <a:rPr lang="ko-KR" altLang="en-US" sz="3300" dirty="0" err="1">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바자버디스</a:t>
              </a:r>
              <a:r>
                <a:rPr lang="en-US" altLang="ko-KR" sz="33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a:t>
              </a:r>
              <a:endParaRPr sz="33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3" name="Google Shape;56;p13">
              <a:extLst>
                <a:ext uri="{FF2B5EF4-FFF2-40B4-BE49-F238E27FC236}">
                  <a16:creationId xmlns:a16="http://schemas.microsoft.com/office/drawing/2014/main" id="{AECB8BA0-8E0C-42B9-51CC-14B9BFDEC308}"/>
                </a:ext>
              </a:extLst>
            </p:cNvPr>
            <p:cNvSpPr txBox="1"/>
            <p:nvPr/>
          </p:nvSpPr>
          <p:spPr>
            <a:xfrm>
              <a:off x="3536437" y="3047925"/>
              <a:ext cx="2101163" cy="400200"/>
            </a:xfrm>
            <a:prstGeom prst="rect">
              <a:avLst/>
            </a:prstGeom>
            <a:noFill/>
            <a:ln>
              <a:noFill/>
            </a:ln>
          </p:spPr>
          <p:txBody>
            <a:bodyPr spcFirstLastPara="1" wrap="square" lIns="91425" tIns="91425" rIns="91425" bIns="91425" anchor="t" anchorCtr="0">
              <a:spAutoFit/>
            </a:bodyPr>
            <a:lstStyle/>
            <a:p>
              <a:pPr marL="0" lvl="0" indent="0" algn="dist" rtl="0">
                <a:spcBef>
                  <a:spcPts val="0"/>
                </a:spcBef>
                <a:spcAft>
                  <a:spcPts val="0"/>
                </a:spcAft>
                <a:buNone/>
              </a:pPr>
              <a:r>
                <a:rPr lang="en-US" dirty="0" err="1">
                  <a:solidFill>
                    <a:srgbClr val="00FF00"/>
                  </a:solidFill>
                  <a:latin typeface="나눔스퀘어 네오 Light" panose="00000400000000000000" pitchFamily="2" charset="-127"/>
                  <a:ea typeface="나눔스퀘어 네오 Light" panose="00000400000000000000" pitchFamily="2" charset="-127"/>
                  <a:cs typeface="Source Code Pro"/>
                  <a:sym typeface="Source Code Pro"/>
                </a:rPr>
                <a:t>BazaarBuddies</a:t>
              </a:r>
              <a:endParaRPr dirty="0">
                <a:solidFill>
                  <a:srgbClr val="00FF00"/>
                </a:solidFill>
                <a:latin typeface="나눔스퀘어 네오 Light" panose="00000400000000000000" pitchFamily="2" charset="-127"/>
                <a:ea typeface="나눔스퀘어 네오 Light" panose="00000400000000000000" pitchFamily="2" charset="-127"/>
                <a:cs typeface="Source Code Pro"/>
                <a:sym typeface="Source Code Pro"/>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2"/>
          <p:cNvSpPr/>
          <p:nvPr/>
        </p:nvSpPr>
        <p:spPr>
          <a:xfrm>
            <a:off x="545950" y="1326925"/>
            <a:ext cx="5573100" cy="19083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9" name="Google Shape;119;p22"/>
          <p:cNvPicPr preferRelativeResize="0"/>
          <p:nvPr/>
        </p:nvPicPr>
        <p:blipFill rotWithShape="1">
          <a:blip r:embed="rId3">
            <a:alphaModFix/>
          </a:blip>
          <a:srcRect l="15205" t="8868" r="14495" b="59380"/>
          <a:stretch/>
        </p:blipFill>
        <p:spPr>
          <a:xfrm>
            <a:off x="419575" y="1218275"/>
            <a:ext cx="5599277" cy="1933551"/>
          </a:xfrm>
          <a:prstGeom prst="rect">
            <a:avLst/>
          </a:prstGeom>
          <a:noFill/>
          <a:ln>
            <a:noFill/>
          </a:ln>
        </p:spPr>
      </p:pic>
      <p:sp>
        <p:nvSpPr>
          <p:cNvPr id="120" name="Google Shape;120;p22"/>
          <p:cNvSpPr txBox="1"/>
          <p:nvPr/>
        </p:nvSpPr>
        <p:spPr>
          <a:xfrm>
            <a:off x="924600" y="3612850"/>
            <a:ext cx="8008500" cy="821733"/>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시장 유형 / 취급품목 / 상품권 사용 가능 여부 / 편의시설 유무 등</a:t>
            </a:r>
            <a:endParaRPr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0" lvl="0" indent="0" algn="r" rtl="0">
              <a:lnSpc>
                <a:spcPct val="115000"/>
              </a:lnSpc>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사용자에게 필요한 정보</a:t>
            </a:r>
            <a:r>
              <a:rPr lang="ko-KR" altLang="en-US" sz="1800" dirty="0" err="1">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를</a:t>
            </a: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 모아보기</a:t>
            </a:r>
            <a:r>
              <a:rPr lang="ko-KR" altLang="en-US"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로</a:t>
            </a: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 제공 </a:t>
            </a:r>
            <a:endParaRPr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2" name="Google Shape;68;p15">
            <a:extLst>
              <a:ext uri="{FF2B5EF4-FFF2-40B4-BE49-F238E27FC236}">
                <a16:creationId xmlns:a16="http://schemas.microsoft.com/office/drawing/2014/main" id="{F6DB6919-79F2-AB22-D559-83D45B598D18}"/>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서비스 특징 </a:t>
            </a:r>
            <a:endParaRPr lang="ko-KR" altLang="en-US" sz="1800" dirty="0">
              <a:latin typeface="나눔스퀘어 네오 Bold" panose="00000800000000000000" pitchFamily="2" charset="-127"/>
              <a:ea typeface="나눔스퀘어 네오 Bold" panose="00000800000000000000" pitchFamily="2" charset="-127"/>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pSp>
        <p:nvGrpSpPr>
          <p:cNvPr id="3" name="그룹 2">
            <a:extLst>
              <a:ext uri="{FF2B5EF4-FFF2-40B4-BE49-F238E27FC236}">
                <a16:creationId xmlns:a16="http://schemas.microsoft.com/office/drawing/2014/main" id="{D1C75D70-2D78-06D4-6872-2E18A0673BD9}"/>
              </a:ext>
            </a:extLst>
          </p:cNvPr>
          <p:cNvGrpSpPr/>
          <p:nvPr/>
        </p:nvGrpSpPr>
        <p:grpSpPr>
          <a:xfrm>
            <a:off x="768700" y="1245450"/>
            <a:ext cx="7467675" cy="2844099"/>
            <a:chOff x="394300" y="1281450"/>
            <a:chExt cx="7467675" cy="2844099"/>
          </a:xfrm>
        </p:grpSpPr>
        <p:pic>
          <p:nvPicPr>
            <p:cNvPr id="125" name="Google Shape;125;p23"/>
            <p:cNvPicPr preferRelativeResize="0"/>
            <p:nvPr/>
          </p:nvPicPr>
          <p:blipFill rotWithShape="1">
            <a:blip r:embed="rId3">
              <a:alphaModFix/>
              <a:extLst>
                <a:ext uri="{BEBA8EAE-BF5A-486C-A8C5-ECC9F3942E4B}">
                  <a14:imgProps xmlns:a14="http://schemas.microsoft.com/office/drawing/2010/main">
                    <a14:imgLayer r:embed="rId4">
                      <a14:imgEffect>
                        <a14:backgroundRemoval t="51944" b="81019" l="18125" r="47865">
                          <a14:foregroundMark x1="18229" y1="52130" x2="18906" y2="79444"/>
                          <a14:foregroundMark x1="21667" y1="52963" x2="24010" y2="79352"/>
                          <a14:foregroundMark x1="25833" y1="58056" x2="24792" y2="78611"/>
                          <a14:foregroundMark x1="30000" y1="55185" x2="29896" y2="73519"/>
                          <a14:foregroundMark x1="34740" y1="52685" x2="35677" y2="79722"/>
                          <a14:foregroundMark x1="37448" y1="52778" x2="40469" y2="78519"/>
                          <a14:foregroundMark x1="46615" y1="53241" x2="45781" y2="77222"/>
                          <a14:foregroundMark x1="38750" y1="79630" x2="43906" y2="79722"/>
                          <a14:foregroundMark x1="43906" y1="79722" x2="47188" y2="79630"/>
                          <a14:foregroundMark x1="47708" y1="80093" x2="47865" y2="81019"/>
                          <a14:foregroundMark x1="28281" y1="52778" x2="30729" y2="53241"/>
                          <a14:foregroundMark x1="21198" y1="52500" x2="28490" y2="52315"/>
                          <a14:foregroundMark x1="28490" y1="52315" x2="30885" y2="52315"/>
                          <a14:foregroundMark x1="25156" y1="52222" x2="30677" y2="52222"/>
                          <a14:foregroundMark x1="30677" y1="52222" x2="31042" y2="52130"/>
                          <a14:foregroundMark x1="29271" y1="51944" x2="30104" y2="51944"/>
                        </a14:backgroundRemoval>
                      </a14:imgEffect>
                    </a14:imgLayer>
                  </a14:imgProps>
                </a:ext>
              </a:extLst>
            </a:blip>
            <a:srcRect l="16324" t="48929" r="50325" b="16074"/>
            <a:stretch/>
          </p:blipFill>
          <p:spPr>
            <a:xfrm>
              <a:off x="394300" y="1371800"/>
              <a:ext cx="4664875" cy="2753749"/>
            </a:xfrm>
            <a:prstGeom prst="rect">
              <a:avLst/>
            </a:prstGeom>
            <a:noFill/>
            <a:ln>
              <a:noFill/>
            </a:ln>
          </p:spPr>
        </p:pic>
        <p:sp>
          <p:nvSpPr>
            <p:cNvPr id="127" name="Google Shape;127;p23"/>
            <p:cNvSpPr/>
            <p:nvPr/>
          </p:nvSpPr>
          <p:spPr>
            <a:xfrm>
              <a:off x="4128900" y="1281450"/>
              <a:ext cx="886200" cy="846600"/>
            </a:xfrm>
            <a:prstGeom prst="ellipse">
              <a:avLst/>
            </a:prstGeom>
            <a:noFill/>
            <a:ln w="38100" cap="flat" cmpd="sng">
              <a:solidFill>
                <a:srgbClr val="00FF00"/>
              </a:solidFill>
              <a:prstDash val="sys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 name="Google Shape;128;p23"/>
            <p:cNvCxnSpPr>
              <a:stCxn id="127" idx="6"/>
            </p:cNvCxnSpPr>
            <p:nvPr/>
          </p:nvCxnSpPr>
          <p:spPr>
            <a:xfrm>
              <a:off x="5015100" y="1704750"/>
              <a:ext cx="1040700" cy="764700"/>
            </a:xfrm>
            <a:prstGeom prst="curvedConnector3">
              <a:avLst>
                <a:gd name="adj1" fmla="val 50000"/>
              </a:avLst>
            </a:prstGeom>
            <a:noFill/>
            <a:ln w="38100" cap="flat" cmpd="sng">
              <a:solidFill>
                <a:srgbClr val="00FF00"/>
              </a:solidFill>
              <a:prstDash val="solid"/>
              <a:round/>
              <a:headEnd type="oval" w="med" len="med"/>
              <a:tailEnd type="oval" w="med" len="med"/>
            </a:ln>
          </p:spPr>
        </p:cxnSp>
        <p:sp>
          <p:nvSpPr>
            <p:cNvPr id="129" name="Google Shape;129;p23"/>
            <p:cNvSpPr txBox="1"/>
            <p:nvPr/>
          </p:nvSpPr>
          <p:spPr>
            <a:xfrm>
              <a:off x="7328875" y="2313300"/>
              <a:ext cx="533100" cy="6927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ko" sz="3300" dirty="0">
                  <a:solidFill>
                    <a:schemeClr val="dk1"/>
                  </a:solidFill>
                  <a:latin typeface="Source Code Pro Black"/>
                  <a:ea typeface="Source Code Pro Black"/>
                  <a:cs typeface="Source Code Pro Black"/>
                  <a:sym typeface="Source Code Pro Black"/>
                </a:rPr>
                <a:t>👍</a:t>
              </a:r>
              <a:endParaRPr sz="2900" dirty="0"/>
            </a:p>
          </p:txBody>
        </p:sp>
        <p:sp>
          <p:nvSpPr>
            <p:cNvPr id="130" name="Google Shape;130;p23"/>
            <p:cNvSpPr txBox="1"/>
            <p:nvPr/>
          </p:nvSpPr>
          <p:spPr>
            <a:xfrm>
              <a:off x="5535450" y="2263184"/>
              <a:ext cx="1954800" cy="821733"/>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지역별 시장 </a:t>
              </a:r>
              <a:endParaRPr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0" lvl="0" indent="0" algn="r" rtl="0">
                <a:lnSpc>
                  <a:spcPct val="115000"/>
                </a:lnSpc>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추천 정보 제공 </a:t>
              </a:r>
              <a:endParaRPr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grpSp>
      <p:sp>
        <p:nvSpPr>
          <p:cNvPr id="2" name="Google Shape;68;p15">
            <a:extLst>
              <a:ext uri="{FF2B5EF4-FFF2-40B4-BE49-F238E27FC236}">
                <a16:creationId xmlns:a16="http://schemas.microsoft.com/office/drawing/2014/main" id="{D5DACEE4-C08E-5FA6-5C26-337F9658AD06}"/>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서비스 특징 </a:t>
            </a:r>
            <a:endParaRPr lang="ko-KR" altLang="en-US" sz="1800" dirty="0">
              <a:latin typeface="나눔스퀘어 네오 Bold" panose="00000800000000000000" pitchFamily="2" charset="-127"/>
              <a:ea typeface="나눔스퀘어 네오 Bold" panose="00000800000000000000" pitchFamily="2" charset="-127"/>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grpSp>
        <p:nvGrpSpPr>
          <p:cNvPr id="7" name="그룹 6">
            <a:extLst>
              <a:ext uri="{FF2B5EF4-FFF2-40B4-BE49-F238E27FC236}">
                <a16:creationId xmlns:a16="http://schemas.microsoft.com/office/drawing/2014/main" id="{AAD1BFCD-36C6-3D01-D2D2-23B897A25910}"/>
              </a:ext>
            </a:extLst>
          </p:cNvPr>
          <p:cNvGrpSpPr/>
          <p:nvPr/>
        </p:nvGrpSpPr>
        <p:grpSpPr>
          <a:xfrm>
            <a:off x="487400" y="1603250"/>
            <a:ext cx="8169199" cy="2199649"/>
            <a:chOff x="446801" y="1192850"/>
            <a:chExt cx="8169199" cy="2199649"/>
          </a:xfrm>
        </p:grpSpPr>
        <p:cxnSp>
          <p:nvCxnSpPr>
            <p:cNvPr id="136" name="Google Shape;136;p24"/>
            <p:cNvCxnSpPr/>
            <p:nvPr/>
          </p:nvCxnSpPr>
          <p:spPr>
            <a:xfrm>
              <a:off x="528000" y="3039575"/>
              <a:ext cx="8088000" cy="0"/>
            </a:xfrm>
            <a:prstGeom prst="straightConnector1">
              <a:avLst/>
            </a:prstGeom>
            <a:noFill/>
            <a:ln w="76200" cap="flat" cmpd="sng">
              <a:solidFill>
                <a:srgbClr val="00FF00"/>
              </a:solidFill>
              <a:prstDash val="solid"/>
              <a:round/>
              <a:headEnd type="none" w="med" len="med"/>
              <a:tailEnd type="oval" w="med" len="med"/>
            </a:ln>
          </p:spPr>
        </p:cxnSp>
        <p:cxnSp>
          <p:nvCxnSpPr>
            <p:cNvPr id="137" name="Google Shape;137;p24"/>
            <p:cNvCxnSpPr/>
            <p:nvPr/>
          </p:nvCxnSpPr>
          <p:spPr>
            <a:xfrm rot="10800000">
              <a:off x="559925" y="1958075"/>
              <a:ext cx="0" cy="1074300"/>
            </a:xfrm>
            <a:prstGeom prst="straightConnector1">
              <a:avLst/>
            </a:prstGeom>
            <a:noFill/>
            <a:ln w="38100" cap="flat" cmpd="sng">
              <a:solidFill>
                <a:schemeClr val="dk1"/>
              </a:solidFill>
              <a:prstDash val="solid"/>
              <a:round/>
              <a:headEnd type="oval" w="med" len="med"/>
              <a:tailEnd type="oval" w="med" len="med"/>
            </a:ln>
          </p:spPr>
        </p:cxnSp>
        <p:sp>
          <p:nvSpPr>
            <p:cNvPr id="138" name="Google Shape;138;p24"/>
            <p:cNvSpPr txBox="1"/>
            <p:nvPr/>
          </p:nvSpPr>
          <p:spPr>
            <a:xfrm>
              <a:off x="446801" y="1472125"/>
              <a:ext cx="178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rPr>
                <a:t>기획 회의</a:t>
              </a:r>
              <a:endParaRPr sz="1800" dirty="0">
                <a:solidFill>
                  <a:schemeClr val="dk1"/>
                </a:solidFill>
                <a:latin typeface="나눔스퀘어 네오 Bold" panose="00000800000000000000" pitchFamily="2" charset="-127"/>
                <a:ea typeface="나눔스퀘어 네오 Bold" panose="00000800000000000000" pitchFamily="2" charset="-127"/>
              </a:endParaRPr>
            </a:p>
          </p:txBody>
        </p:sp>
        <p:sp>
          <p:nvSpPr>
            <p:cNvPr id="139" name="Google Shape;139;p24"/>
            <p:cNvSpPr txBox="1"/>
            <p:nvPr/>
          </p:nvSpPr>
          <p:spPr>
            <a:xfrm>
              <a:off x="448863" y="3046100"/>
              <a:ext cx="10869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dirty="0">
                  <a:solidFill>
                    <a:schemeClr val="dk1"/>
                  </a:solidFill>
                  <a:latin typeface="나눔스퀘어 네오 Light" panose="00000400000000000000" pitchFamily="2" charset="-127"/>
                  <a:ea typeface="나눔스퀘어 네오 Light" panose="00000400000000000000" pitchFamily="2" charset="-127"/>
                </a:rPr>
                <a:t>2023/05/22</a:t>
              </a:r>
              <a:endParaRPr sz="1000" dirty="0">
                <a:solidFill>
                  <a:schemeClr val="dk1"/>
                </a:solidFill>
                <a:latin typeface="나눔스퀘어 네오 Light" panose="00000400000000000000" pitchFamily="2" charset="-127"/>
                <a:ea typeface="나눔스퀘어 네오 Light" panose="00000400000000000000" pitchFamily="2" charset="-127"/>
              </a:endParaRPr>
            </a:p>
          </p:txBody>
        </p:sp>
        <p:cxnSp>
          <p:nvCxnSpPr>
            <p:cNvPr id="140" name="Google Shape;140;p24"/>
            <p:cNvCxnSpPr/>
            <p:nvPr/>
          </p:nvCxnSpPr>
          <p:spPr>
            <a:xfrm rot="10800000">
              <a:off x="2448600" y="1958075"/>
              <a:ext cx="0" cy="1074300"/>
            </a:xfrm>
            <a:prstGeom prst="straightConnector1">
              <a:avLst/>
            </a:prstGeom>
            <a:noFill/>
            <a:ln w="38100" cap="flat" cmpd="sng">
              <a:solidFill>
                <a:schemeClr val="dk1"/>
              </a:solidFill>
              <a:prstDash val="solid"/>
              <a:round/>
              <a:headEnd type="oval" w="med" len="med"/>
              <a:tailEnd type="oval" w="med" len="med"/>
            </a:ln>
          </p:spPr>
        </p:cxnSp>
        <p:sp>
          <p:nvSpPr>
            <p:cNvPr id="141" name="Google Shape;141;p24"/>
            <p:cNvSpPr txBox="1"/>
            <p:nvPr/>
          </p:nvSpPr>
          <p:spPr>
            <a:xfrm>
              <a:off x="2326700" y="3046100"/>
              <a:ext cx="10869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dirty="0">
                  <a:solidFill>
                    <a:schemeClr val="dk1"/>
                  </a:solidFill>
                  <a:latin typeface="나눔스퀘어 네오 Light" panose="00000400000000000000" pitchFamily="2" charset="-127"/>
                  <a:ea typeface="나눔스퀘어 네오 Light" panose="00000400000000000000" pitchFamily="2" charset="-127"/>
                </a:rPr>
                <a:t>2023/05/23</a:t>
              </a:r>
              <a:endParaRPr sz="1000" dirty="0">
                <a:solidFill>
                  <a:schemeClr val="dk1"/>
                </a:solidFill>
                <a:latin typeface="나눔스퀘어 네오 Light" panose="00000400000000000000" pitchFamily="2" charset="-127"/>
                <a:ea typeface="나눔스퀘어 네오 Light" panose="00000400000000000000" pitchFamily="2" charset="-127"/>
              </a:endParaRPr>
            </a:p>
          </p:txBody>
        </p:sp>
        <p:sp>
          <p:nvSpPr>
            <p:cNvPr id="142" name="Google Shape;142;p24"/>
            <p:cNvSpPr txBox="1"/>
            <p:nvPr/>
          </p:nvSpPr>
          <p:spPr>
            <a:xfrm>
              <a:off x="2355450" y="1192850"/>
              <a:ext cx="20652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rPr>
                <a:t>데이터 수집</a:t>
              </a:r>
              <a:endParaRPr sz="1800" dirty="0">
                <a:solidFill>
                  <a:schemeClr val="dk1"/>
                </a:solidFill>
                <a:latin typeface="나눔스퀘어 네오 Bold" panose="00000800000000000000" pitchFamily="2" charset="-127"/>
                <a:ea typeface="나눔스퀘어 네오 Bold" panose="00000800000000000000" pitchFamily="2" charset="-127"/>
              </a:endParaRPr>
            </a:p>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rPr>
                <a:t>서비스 흐름 결정</a:t>
              </a:r>
              <a:endParaRPr sz="1800" dirty="0">
                <a:solidFill>
                  <a:schemeClr val="dk1"/>
                </a:solidFill>
                <a:latin typeface="나눔스퀘어 네오 Bold" panose="00000800000000000000" pitchFamily="2" charset="-127"/>
                <a:ea typeface="나눔스퀘어 네오 Bold" panose="00000800000000000000" pitchFamily="2" charset="-127"/>
              </a:endParaRPr>
            </a:p>
          </p:txBody>
        </p:sp>
        <p:cxnSp>
          <p:nvCxnSpPr>
            <p:cNvPr id="143" name="Google Shape;143;p24"/>
            <p:cNvCxnSpPr/>
            <p:nvPr/>
          </p:nvCxnSpPr>
          <p:spPr>
            <a:xfrm rot="10800000">
              <a:off x="5039350" y="1958075"/>
              <a:ext cx="0" cy="1074300"/>
            </a:xfrm>
            <a:prstGeom prst="straightConnector1">
              <a:avLst/>
            </a:prstGeom>
            <a:noFill/>
            <a:ln w="38100" cap="flat" cmpd="sng">
              <a:solidFill>
                <a:schemeClr val="dk1"/>
              </a:solidFill>
              <a:prstDash val="solid"/>
              <a:round/>
              <a:headEnd type="oval" w="med" len="med"/>
              <a:tailEnd type="oval" w="med" len="med"/>
            </a:ln>
          </p:spPr>
        </p:cxnSp>
        <p:sp>
          <p:nvSpPr>
            <p:cNvPr id="144" name="Google Shape;144;p24"/>
            <p:cNvSpPr txBox="1"/>
            <p:nvPr/>
          </p:nvSpPr>
          <p:spPr>
            <a:xfrm>
              <a:off x="4936075" y="3053975"/>
              <a:ext cx="10869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dirty="0">
                  <a:solidFill>
                    <a:schemeClr val="dk1"/>
                  </a:solidFill>
                  <a:latin typeface="나눔스퀘어 네오 Light" panose="00000400000000000000" pitchFamily="2" charset="-127"/>
                  <a:ea typeface="나눔스퀘어 네오 Light" panose="00000400000000000000" pitchFamily="2" charset="-127"/>
                </a:rPr>
                <a:t>2023/05/24</a:t>
              </a:r>
              <a:endParaRPr sz="1000" dirty="0">
                <a:solidFill>
                  <a:schemeClr val="dk1"/>
                </a:solidFill>
                <a:latin typeface="나눔스퀘어 네오 Light" panose="00000400000000000000" pitchFamily="2" charset="-127"/>
                <a:ea typeface="나눔스퀘어 네오 Light" panose="00000400000000000000" pitchFamily="2" charset="-127"/>
              </a:endParaRPr>
            </a:p>
          </p:txBody>
        </p:sp>
        <p:sp>
          <p:nvSpPr>
            <p:cNvPr id="145" name="Google Shape;145;p24"/>
            <p:cNvSpPr txBox="1"/>
            <p:nvPr/>
          </p:nvSpPr>
          <p:spPr>
            <a:xfrm>
              <a:off x="4878475" y="1192850"/>
              <a:ext cx="10869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rPr>
                <a:t>개발 </a:t>
              </a:r>
              <a:endParaRPr sz="1800" dirty="0">
                <a:solidFill>
                  <a:schemeClr val="dk1"/>
                </a:solidFill>
                <a:latin typeface="나눔스퀘어 네오 Bold" panose="00000800000000000000" pitchFamily="2" charset="-127"/>
                <a:ea typeface="나눔스퀘어 네오 Bold" panose="00000800000000000000" pitchFamily="2" charset="-127"/>
              </a:endParaRPr>
            </a:p>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rPr>
                <a:t>START</a:t>
              </a:r>
              <a:endParaRPr sz="1800" dirty="0">
                <a:solidFill>
                  <a:schemeClr val="dk1"/>
                </a:solidFill>
                <a:latin typeface="나눔스퀘어 네오 Bold" panose="00000800000000000000" pitchFamily="2" charset="-127"/>
                <a:ea typeface="나눔스퀘어 네오 Bold" panose="00000800000000000000" pitchFamily="2" charset="-127"/>
              </a:endParaRPr>
            </a:p>
          </p:txBody>
        </p:sp>
        <p:cxnSp>
          <p:nvCxnSpPr>
            <p:cNvPr id="146" name="Google Shape;146;p24"/>
            <p:cNvCxnSpPr/>
            <p:nvPr/>
          </p:nvCxnSpPr>
          <p:spPr>
            <a:xfrm rot="10800000">
              <a:off x="7113375" y="1964600"/>
              <a:ext cx="0" cy="1074300"/>
            </a:xfrm>
            <a:prstGeom prst="straightConnector1">
              <a:avLst/>
            </a:prstGeom>
            <a:noFill/>
            <a:ln w="38100" cap="flat" cmpd="sng">
              <a:solidFill>
                <a:schemeClr val="dk1"/>
              </a:solidFill>
              <a:prstDash val="solid"/>
              <a:round/>
              <a:headEnd type="oval" w="med" len="med"/>
              <a:tailEnd type="oval" w="med" len="med"/>
            </a:ln>
          </p:spPr>
        </p:cxnSp>
        <p:sp>
          <p:nvSpPr>
            <p:cNvPr id="147" name="Google Shape;147;p24"/>
            <p:cNvSpPr txBox="1"/>
            <p:nvPr/>
          </p:nvSpPr>
          <p:spPr>
            <a:xfrm>
              <a:off x="6956425" y="1192850"/>
              <a:ext cx="12231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rPr>
                <a:t>개발 </a:t>
              </a:r>
              <a:endParaRPr sz="1800" dirty="0">
                <a:solidFill>
                  <a:schemeClr val="dk1"/>
                </a:solidFill>
                <a:latin typeface="나눔스퀘어 네오 Bold" panose="00000800000000000000" pitchFamily="2" charset="-127"/>
                <a:ea typeface="나눔스퀘어 네오 Bold" panose="00000800000000000000" pitchFamily="2" charset="-127"/>
              </a:endParaRPr>
            </a:p>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rPr>
                <a:t>END </a:t>
              </a:r>
              <a:endParaRPr sz="1800" dirty="0">
                <a:solidFill>
                  <a:schemeClr val="dk1"/>
                </a:solidFill>
                <a:latin typeface="나눔스퀘어 네오 Bold" panose="00000800000000000000" pitchFamily="2" charset="-127"/>
                <a:ea typeface="나눔스퀘어 네오 Bold" panose="00000800000000000000" pitchFamily="2" charset="-127"/>
              </a:endParaRPr>
            </a:p>
          </p:txBody>
        </p:sp>
        <p:sp>
          <p:nvSpPr>
            <p:cNvPr id="148" name="Google Shape;148;p24"/>
            <p:cNvSpPr txBox="1"/>
            <p:nvPr/>
          </p:nvSpPr>
          <p:spPr>
            <a:xfrm>
              <a:off x="7002000" y="3053975"/>
              <a:ext cx="1086900" cy="3385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000" dirty="0">
                  <a:solidFill>
                    <a:schemeClr val="dk1"/>
                  </a:solidFill>
                  <a:latin typeface="나눔스퀘어 네오 Light" panose="00000400000000000000" pitchFamily="2" charset="-127"/>
                  <a:ea typeface="나눔스퀘어 네오 Light" panose="00000400000000000000" pitchFamily="2" charset="-127"/>
                </a:rPr>
                <a:t>2023/05/2</a:t>
              </a:r>
              <a:r>
                <a:rPr lang="en-US" altLang="ko" sz="1000" dirty="0">
                  <a:solidFill>
                    <a:schemeClr val="dk1"/>
                  </a:solidFill>
                  <a:latin typeface="나눔스퀘어 네오 Light" panose="00000400000000000000" pitchFamily="2" charset="-127"/>
                  <a:ea typeface="나눔스퀘어 네오 Light" panose="00000400000000000000" pitchFamily="2" charset="-127"/>
                </a:rPr>
                <a:t>5</a:t>
              </a:r>
              <a:endParaRPr sz="1000" dirty="0">
                <a:solidFill>
                  <a:schemeClr val="dk1"/>
                </a:solidFill>
                <a:latin typeface="나눔스퀘어 네오 Light" panose="00000400000000000000" pitchFamily="2" charset="-127"/>
                <a:ea typeface="나눔스퀘어 네오 Light" panose="00000400000000000000" pitchFamily="2" charset="-127"/>
              </a:endParaRPr>
            </a:p>
          </p:txBody>
        </p:sp>
      </p:grpSp>
      <p:sp>
        <p:nvSpPr>
          <p:cNvPr id="6" name="Google Shape;68;p15">
            <a:extLst>
              <a:ext uri="{FF2B5EF4-FFF2-40B4-BE49-F238E27FC236}">
                <a16:creationId xmlns:a16="http://schemas.microsoft.com/office/drawing/2014/main" id="{64FA284E-2D50-892B-159D-1F424A85D14E}"/>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개발 일정 </a:t>
            </a:r>
            <a:endParaRPr lang="ko-KR" altLang="en-US" sz="1800" dirty="0">
              <a:latin typeface="나눔스퀘어 네오 Bold" panose="00000800000000000000" pitchFamily="2" charset="-127"/>
              <a:ea typeface="나눔스퀘어 네오 Bold" panose="00000800000000000000" pitchFamily="2" charset="-127"/>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2" name="Google Shape;68;p15">
            <a:extLst>
              <a:ext uri="{FF2B5EF4-FFF2-40B4-BE49-F238E27FC236}">
                <a16:creationId xmlns:a16="http://schemas.microsoft.com/office/drawing/2014/main" id="{CD9C82D5-800A-FCF0-6FF3-12CE2C4FF209}"/>
              </a:ext>
            </a:extLst>
          </p:cNvPr>
          <p:cNvSpPr txBox="1">
            <a:spLocks/>
          </p:cNvSpPr>
          <p:nvPr/>
        </p:nvSpPr>
        <p:spPr>
          <a:xfrm>
            <a:off x="311700" y="413367"/>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서비스 흐름도 </a:t>
            </a:r>
            <a:endParaRPr lang="ko-KR" altLang="en-US" sz="1800" dirty="0">
              <a:latin typeface="나눔스퀘어 네오 Bold" panose="00000800000000000000" pitchFamily="2" charset="-127"/>
              <a:ea typeface="나눔스퀘어 네오 Bold" panose="00000800000000000000" pitchFamily="2" charset="-127"/>
            </a:endParaRPr>
          </a:p>
        </p:txBody>
      </p:sp>
      <p:pic>
        <p:nvPicPr>
          <p:cNvPr id="6" name="그래픽 5" descr="사용자">
            <a:extLst>
              <a:ext uri="{FF2B5EF4-FFF2-40B4-BE49-F238E27FC236}">
                <a16:creationId xmlns:a16="http://schemas.microsoft.com/office/drawing/2014/main" id="{DC6C9BB7-E9E8-FE19-95D8-3B70A6CBAF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001" y="1392234"/>
            <a:ext cx="914400" cy="914400"/>
          </a:xfrm>
          <a:prstGeom prst="rect">
            <a:avLst/>
          </a:prstGeom>
        </p:spPr>
      </p:pic>
      <p:pic>
        <p:nvPicPr>
          <p:cNvPr id="7" name="그래픽 6" descr="사용자">
            <a:extLst>
              <a:ext uri="{FF2B5EF4-FFF2-40B4-BE49-F238E27FC236}">
                <a16:creationId xmlns:a16="http://schemas.microsoft.com/office/drawing/2014/main" id="{39CE8B61-533C-30CE-CBC9-340E90ED2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001" y="2905215"/>
            <a:ext cx="914400" cy="914400"/>
          </a:xfrm>
          <a:prstGeom prst="rect">
            <a:avLst/>
          </a:prstGeom>
        </p:spPr>
      </p:pic>
      <p:pic>
        <p:nvPicPr>
          <p:cNvPr id="8" name="그래픽 7" descr="사용자">
            <a:extLst>
              <a:ext uri="{FF2B5EF4-FFF2-40B4-BE49-F238E27FC236}">
                <a16:creationId xmlns:a16="http://schemas.microsoft.com/office/drawing/2014/main" id="{A3976D91-AB57-1021-6E92-9E6621BC4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7111" y="1990815"/>
            <a:ext cx="914400" cy="914400"/>
          </a:xfrm>
          <a:prstGeom prst="rect">
            <a:avLst/>
          </a:prstGeom>
        </p:spPr>
      </p:pic>
      <p:sp>
        <p:nvSpPr>
          <p:cNvPr id="10" name="사각형: 둥근 모서리 9">
            <a:extLst>
              <a:ext uri="{FF2B5EF4-FFF2-40B4-BE49-F238E27FC236}">
                <a16:creationId xmlns:a16="http://schemas.microsoft.com/office/drawing/2014/main" id="{1B8EAD86-A214-028C-703A-364C72603C99}"/>
              </a:ext>
            </a:extLst>
          </p:cNvPr>
          <p:cNvSpPr/>
          <p:nvPr/>
        </p:nvSpPr>
        <p:spPr>
          <a:xfrm>
            <a:off x="242545" y="2266479"/>
            <a:ext cx="737170" cy="251387"/>
          </a:xfrm>
          <a:prstGeom prst="roundRect">
            <a:avLst/>
          </a:prstGeom>
          <a:noFill/>
          <a:ln>
            <a:solidFill>
              <a:srgbClr val="F5FF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a:solidFill>
                  <a:schemeClr val="tx1"/>
                </a:solidFill>
                <a:latin typeface="나눔스퀘어 네오 Light" panose="00000400000000000000" pitchFamily="2" charset="-127"/>
                <a:ea typeface="나눔스퀘어 네오 Light" panose="00000400000000000000" pitchFamily="2" charset="-127"/>
              </a:rPr>
              <a:t>비회원</a:t>
            </a:r>
            <a:endParaRPr lang="ko-KR" altLang="en-US" sz="1000" dirty="0">
              <a:solidFill>
                <a:schemeClr val="tx1"/>
              </a:solidFill>
              <a:latin typeface="나눔스퀘어 네오 Light" panose="00000400000000000000" pitchFamily="2" charset="-127"/>
              <a:ea typeface="나눔스퀘어 네오 Light" panose="00000400000000000000" pitchFamily="2" charset="-127"/>
            </a:endParaRPr>
          </a:p>
        </p:txBody>
      </p:sp>
      <p:sp>
        <p:nvSpPr>
          <p:cNvPr id="11" name="사각형: 둥근 모서리 10">
            <a:extLst>
              <a:ext uri="{FF2B5EF4-FFF2-40B4-BE49-F238E27FC236}">
                <a16:creationId xmlns:a16="http://schemas.microsoft.com/office/drawing/2014/main" id="{03B44A62-A7C3-5AB6-7750-343D7A0E5721}"/>
              </a:ext>
            </a:extLst>
          </p:cNvPr>
          <p:cNvSpPr/>
          <p:nvPr/>
        </p:nvSpPr>
        <p:spPr>
          <a:xfrm>
            <a:off x="231659" y="3754299"/>
            <a:ext cx="737170" cy="251387"/>
          </a:xfrm>
          <a:prstGeom prst="roundRect">
            <a:avLst/>
          </a:prstGeom>
          <a:noFill/>
          <a:ln>
            <a:solidFill>
              <a:srgbClr val="F5FF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나눔스퀘어 네오 Light" panose="00000400000000000000" pitchFamily="2" charset="-127"/>
                <a:ea typeface="나눔스퀘어 네오 Light" panose="00000400000000000000" pitchFamily="2" charset="-127"/>
              </a:rPr>
              <a:t>회원</a:t>
            </a:r>
          </a:p>
        </p:txBody>
      </p:sp>
      <p:sp>
        <p:nvSpPr>
          <p:cNvPr id="12" name="사각형: 둥근 모서리 11">
            <a:extLst>
              <a:ext uri="{FF2B5EF4-FFF2-40B4-BE49-F238E27FC236}">
                <a16:creationId xmlns:a16="http://schemas.microsoft.com/office/drawing/2014/main" id="{6D1073E5-A99F-C5DF-CCFC-087037ED1AAD}"/>
              </a:ext>
            </a:extLst>
          </p:cNvPr>
          <p:cNvSpPr/>
          <p:nvPr/>
        </p:nvSpPr>
        <p:spPr>
          <a:xfrm>
            <a:off x="8155726" y="2829013"/>
            <a:ext cx="737170" cy="251387"/>
          </a:xfrm>
          <a:prstGeom prst="roundRect">
            <a:avLst/>
          </a:prstGeom>
          <a:noFill/>
          <a:ln>
            <a:solidFill>
              <a:srgbClr val="F5FF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나눔스퀘어 네오 Light" panose="00000400000000000000" pitchFamily="2" charset="-127"/>
                <a:ea typeface="나눔스퀘어 네오 Light" panose="00000400000000000000" pitchFamily="2" charset="-127"/>
              </a:rPr>
              <a:t>관리자</a:t>
            </a:r>
          </a:p>
        </p:txBody>
      </p:sp>
      <p:grpSp>
        <p:nvGrpSpPr>
          <p:cNvPr id="14" name="그룹 13">
            <a:extLst>
              <a:ext uri="{FF2B5EF4-FFF2-40B4-BE49-F238E27FC236}">
                <a16:creationId xmlns:a16="http://schemas.microsoft.com/office/drawing/2014/main" id="{4346B722-BCFC-41A3-B2CE-88F15C82D900}"/>
              </a:ext>
            </a:extLst>
          </p:cNvPr>
          <p:cNvGrpSpPr/>
          <p:nvPr/>
        </p:nvGrpSpPr>
        <p:grpSpPr>
          <a:xfrm>
            <a:off x="2019460" y="1119512"/>
            <a:ext cx="720000" cy="540000"/>
            <a:chOff x="525594" y="2566135"/>
            <a:chExt cx="648000" cy="378000"/>
          </a:xfrm>
        </p:grpSpPr>
        <p:sp>
          <p:nvSpPr>
            <p:cNvPr id="15" name="타원 14">
              <a:extLst>
                <a:ext uri="{FF2B5EF4-FFF2-40B4-BE49-F238E27FC236}">
                  <a16:creationId xmlns:a16="http://schemas.microsoft.com/office/drawing/2014/main" id="{7FD70B47-4DB9-67B4-4405-7F163F6F8020}"/>
                </a:ext>
              </a:extLst>
            </p:cNvPr>
            <p:cNvSpPr>
              <a:spLocks noChangeAspect="1"/>
            </p:cNvSpPr>
            <p:nvPr/>
          </p:nvSpPr>
          <p:spPr>
            <a:xfrm>
              <a:off x="525594" y="2566135"/>
              <a:ext cx="648000" cy="378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4CEAFF5E-3F0B-6CDB-2A72-7574E52DBE5E}"/>
                </a:ext>
              </a:extLst>
            </p:cNvPr>
            <p:cNvSpPr txBox="1"/>
            <p:nvPr/>
          </p:nvSpPr>
          <p:spPr>
            <a:xfrm>
              <a:off x="558232" y="2668490"/>
              <a:ext cx="604781" cy="172355"/>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회원가입</a:t>
              </a:r>
            </a:p>
          </p:txBody>
        </p:sp>
      </p:grpSp>
      <p:grpSp>
        <p:nvGrpSpPr>
          <p:cNvPr id="17" name="그룹 16">
            <a:extLst>
              <a:ext uri="{FF2B5EF4-FFF2-40B4-BE49-F238E27FC236}">
                <a16:creationId xmlns:a16="http://schemas.microsoft.com/office/drawing/2014/main" id="{E9F726AA-E6C1-5240-2322-8DE3A711F925}"/>
              </a:ext>
            </a:extLst>
          </p:cNvPr>
          <p:cNvGrpSpPr/>
          <p:nvPr/>
        </p:nvGrpSpPr>
        <p:grpSpPr>
          <a:xfrm>
            <a:off x="2030956" y="1949544"/>
            <a:ext cx="717523" cy="540000"/>
            <a:chOff x="525594" y="2566135"/>
            <a:chExt cx="720964" cy="420000"/>
          </a:xfrm>
        </p:grpSpPr>
        <p:sp>
          <p:nvSpPr>
            <p:cNvPr id="18" name="타원 17">
              <a:extLst>
                <a:ext uri="{FF2B5EF4-FFF2-40B4-BE49-F238E27FC236}">
                  <a16:creationId xmlns:a16="http://schemas.microsoft.com/office/drawing/2014/main" id="{33B32B92-3454-7EFE-1F18-4B087B8AB64C}"/>
                </a:ext>
              </a:extLst>
            </p:cNvPr>
            <p:cNvSpPr>
              <a:spLocks noChangeAspect="1"/>
            </p:cNvSpPr>
            <p:nvPr/>
          </p:nvSpPr>
          <p:spPr>
            <a:xfrm>
              <a:off x="525594" y="2566135"/>
              <a:ext cx="720000" cy="420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787C5AE5-8E4F-5E8E-715E-507A4ACB1844}"/>
                </a:ext>
              </a:extLst>
            </p:cNvPr>
            <p:cNvSpPr txBox="1"/>
            <p:nvPr/>
          </p:nvSpPr>
          <p:spPr>
            <a:xfrm>
              <a:off x="539141" y="2683306"/>
              <a:ext cx="707417" cy="191505"/>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가입 취소</a:t>
              </a:r>
            </a:p>
          </p:txBody>
        </p:sp>
      </p:grpSp>
      <p:sp>
        <p:nvSpPr>
          <p:cNvPr id="20" name="타원 19">
            <a:extLst>
              <a:ext uri="{FF2B5EF4-FFF2-40B4-BE49-F238E27FC236}">
                <a16:creationId xmlns:a16="http://schemas.microsoft.com/office/drawing/2014/main" id="{68151858-5A53-2FE0-ADC7-F70DEB48151B}"/>
              </a:ext>
            </a:extLst>
          </p:cNvPr>
          <p:cNvSpPr/>
          <p:nvPr/>
        </p:nvSpPr>
        <p:spPr>
          <a:xfrm>
            <a:off x="2027515" y="2768157"/>
            <a:ext cx="720000" cy="540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21" name="TextBox 20">
            <a:extLst>
              <a:ext uri="{FF2B5EF4-FFF2-40B4-BE49-F238E27FC236}">
                <a16:creationId xmlns:a16="http://schemas.microsoft.com/office/drawing/2014/main" id="{510851D1-78AA-16C7-FE6A-757B51BC8D54}"/>
              </a:ext>
            </a:extLst>
          </p:cNvPr>
          <p:cNvSpPr txBox="1"/>
          <p:nvPr/>
        </p:nvSpPr>
        <p:spPr>
          <a:xfrm>
            <a:off x="2023938" y="2824341"/>
            <a:ext cx="704039" cy="400110"/>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지역별</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시장 조회</a:t>
            </a:r>
          </a:p>
        </p:txBody>
      </p:sp>
      <p:grpSp>
        <p:nvGrpSpPr>
          <p:cNvPr id="22" name="그룹 21">
            <a:extLst>
              <a:ext uri="{FF2B5EF4-FFF2-40B4-BE49-F238E27FC236}">
                <a16:creationId xmlns:a16="http://schemas.microsoft.com/office/drawing/2014/main" id="{2D6D04D8-1A40-D13E-7310-2A0373D21F31}"/>
              </a:ext>
            </a:extLst>
          </p:cNvPr>
          <p:cNvGrpSpPr/>
          <p:nvPr/>
        </p:nvGrpSpPr>
        <p:grpSpPr>
          <a:xfrm>
            <a:off x="2056372" y="3581994"/>
            <a:ext cx="720000" cy="540000"/>
            <a:chOff x="525594" y="2566135"/>
            <a:chExt cx="648000" cy="378000"/>
          </a:xfrm>
        </p:grpSpPr>
        <p:sp>
          <p:nvSpPr>
            <p:cNvPr id="23" name="타원 22">
              <a:extLst>
                <a:ext uri="{FF2B5EF4-FFF2-40B4-BE49-F238E27FC236}">
                  <a16:creationId xmlns:a16="http://schemas.microsoft.com/office/drawing/2014/main" id="{94951EF5-88AF-6034-2BC1-95FB41591101}"/>
                </a:ext>
              </a:extLst>
            </p:cNvPr>
            <p:cNvSpPr>
              <a:spLocks noChangeAspect="1"/>
            </p:cNvSpPr>
            <p:nvPr/>
          </p:nvSpPr>
          <p:spPr>
            <a:xfrm>
              <a:off x="525594" y="2566135"/>
              <a:ext cx="648000" cy="378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TextBox 23">
              <a:extLst>
                <a:ext uri="{FF2B5EF4-FFF2-40B4-BE49-F238E27FC236}">
                  <a16:creationId xmlns:a16="http://schemas.microsoft.com/office/drawing/2014/main" id="{EBD49D72-3FFD-581B-9FE2-4BF7521D460D}"/>
                </a:ext>
              </a:extLst>
            </p:cNvPr>
            <p:cNvSpPr txBox="1"/>
            <p:nvPr/>
          </p:nvSpPr>
          <p:spPr>
            <a:xfrm>
              <a:off x="606197" y="2668490"/>
              <a:ext cx="495136" cy="172355"/>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로그인</a:t>
              </a:r>
            </a:p>
          </p:txBody>
        </p:sp>
      </p:grpSp>
      <p:sp>
        <p:nvSpPr>
          <p:cNvPr id="25" name="평행 사변형 24">
            <a:extLst>
              <a:ext uri="{FF2B5EF4-FFF2-40B4-BE49-F238E27FC236}">
                <a16:creationId xmlns:a16="http://schemas.microsoft.com/office/drawing/2014/main" id="{52654454-B0D4-5D95-1D71-B7A29B9981B3}"/>
              </a:ext>
            </a:extLst>
          </p:cNvPr>
          <p:cNvSpPr/>
          <p:nvPr/>
        </p:nvSpPr>
        <p:spPr>
          <a:xfrm>
            <a:off x="3940639" y="1083058"/>
            <a:ext cx="931028" cy="487218"/>
          </a:xfrm>
          <a:prstGeom prst="parallelogram">
            <a:avLst/>
          </a:prstGeom>
          <a:solidFill>
            <a:srgbClr val="F5FF8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타원 26">
            <a:extLst>
              <a:ext uri="{FF2B5EF4-FFF2-40B4-BE49-F238E27FC236}">
                <a16:creationId xmlns:a16="http://schemas.microsoft.com/office/drawing/2014/main" id="{B511EBAE-7312-2C8F-C21F-A7DFBA6C77B7}"/>
              </a:ext>
            </a:extLst>
          </p:cNvPr>
          <p:cNvSpPr>
            <a:spLocks/>
          </p:cNvSpPr>
          <p:nvPr/>
        </p:nvSpPr>
        <p:spPr>
          <a:xfrm>
            <a:off x="4033446" y="1959749"/>
            <a:ext cx="720000" cy="540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329CB667-8331-F01D-B790-2C03452EFEB8}"/>
              </a:ext>
            </a:extLst>
          </p:cNvPr>
          <p:cNvSpPr txBox="1"/>
          <p:nvPr/>
        </p:nvSpPr>
        <p:spPr>
          <a:xfrm>
            <a:off x="3994946" y="2106476"/>
            <a:ext cx="825868"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메인 페이지</a:t>
            </a:r>
          </a:p>
        </p:txBody>
      </p:sp>
      <p:grpSp>
        <p:nvGrpSpPr>
          <p:cNvPr id="29" name="그룹 28">
            <a:extLst>
              <a:ext uri="{FF2B5EF4-FFF2-40B4-BE49-F238E27FC236}">
                <a16:creationId xmlns:a16="http://schemas.microsoft.com/office/drawing/2014/main" id="{50DE45FE-B6A4-D68D-9F6D-27776A12CA46}"/>
              </a:ext>
            </a:extLst>
          </p:cNvPr>
          <p:cNvGrpSpPr/>
          <p:nvPr/>
        </p:nvGrpSpPr>
        <p:grpSpPr>
          <a:xfrm>
            <a:off x="5916527" y="1059196"/>
            <a:ext cx="720000" cy="540000"/>
            <a:chOff x="525594" y="2566135"/>
            <a:chExt cx="648000" cy="378000"/>
          </a:xfrm>
        </p:grpSpPr>
        <p:sp>
          <p:nvSpPr>
            <p:cNvPr id="30" name="타원 29">
              <a:extLst>
                <a:ext uri="{FF2B5EF4-FFF2-40B4-BE49-F238E27FC236}">
                  <a16:creationId xmlns:a16="http://schemas.microsoft.com/office/drawing/2014/main" id="{D9746BA8-5C6A-6072-246C-FEEB90ADFBC0}"/>
                </a:ext>
              </a:extLst>
            </p:cNvPr>
            <p:cNvSpPr>
              <a:spLocks noChangeAspect="1"/>
            </p:cNvSpPr>
            <p:nvPr/>
          </p:nvSpPr>
          <p:spPr>
            <a:xfrm>
              <a:off x="525594" y="2566135"/>
              <a:ext cx="648000" cy="378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TextBox 30">
              <a:extLst>
                <a:ext uri="{FF2B5EF4-FFF2-40B4-BE49-F238E27FC236}">
                  <a16:creationId xmlns:a16="http://schemas.microsoft.com/office/drawing/2014/main" id="{4E7793CC-2E39-C1B0-D271-4E00A0FDBFB3}"/>
                </a:ext>
              </a:extLst>
            </p:cNvPr>
            <p:cNvSpPr txBox="1"/>
            <p:nvPr/>
          </p:nvSpPr>
          <p:spPr>
            <a:xfrm>
              <a:off x="530275" y="2667188"/>
              <a:ext cx="633635" cy="172355"/>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회원 관리</a:t>
              </a:r>
            </a:p>
          </p:txBody>
        </p:sp>
      </p:grpSp>
      <p:sp>
        <p:nvSpPr>
          <p:cNvPr id="32" name="타원 31">
            <a:extLst>
              <a:ext uri="{FF2B5EF4-FFF2-40B4-BE49-F238E27FC236}">
                <a16:creationId xmlns:a16="http://schemas.microsoft.com/office/drawing/2014/main" id="{0AB59496-3F42-9A29-4E51-486CDB369BED}"/>
              </a:ext>
            </a:extLst>
          </p:cNvPr>
          <p:cNvSpPr/>
          <p:nvPr/>
        </p:nvSpPr>
        <p:spPr>
          <a:xfrm>
            <a:off x="4042982" y="2781055"/>
            <a:ext cx="720000" cy="540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33" name="타원 32">
            <a:extLst>
              <a:ext uri="{FF2B5EF4-FFF2-40B4-BE49-F238E27FC236}">
                <a16:creationId xmlns:a16="http://schemas.microsoft.com/office/drawing/2014/main" id="{B6270AFB-4A78-30D1-722C-0167C88FC878}"/>
              </a:ext>
            </a:extLst>
          </p:cNvPr>
          <p:cNvSpPr/>
          <p:nvPr/>
        </p:nvSpPr>
        <p:spPr>
          <a:xfrm>
            <a:off x="5941927" y="2612062"/>
            <a:ext cx="720000" cy="540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grpSp>
        <p:nvGrpSpPr>
          <p:cNvPr id="34" name="그룹 33">
            <a:extLst>
              <a:ext uri="{FF2B5EF4-FFF2-40B4-BE49-F238E27FC236}">
                <a16:creationId xmlns:a16="http://schemas.microsoft.com/office/drawing/2014/main" id="{9EB625AA-D4AD-5966-898B-B2342E5A05DA}"/>
              </a:ext>
            </a:extLst>
          </p:cNvPr>
          <p:cNvGrpSpPr/>
          <p:nvPr/>
        </p:nvGrpSpPr>
        <p:grpSpPr>
          <a:xfrm>
            <a:off x="4029127" y="3641931"/>
            <a:ext cx="720000" cy="522598"/>
            <a:chOff x="525594" y="2566135"/>
            <a:chExt cx="648000" cy="378000"/>
          </a:xfrm>
        </p:grpSpPr>
        <p:sp>
          <p:nvSpPr>
            <p:cNvPr id="35" name="타원 34">
              <a:extLst>
                <a:ext uri="{FF2B5EF4-FFF2-40B4-BE49-F238E27FC236}">
                  <a16:creationId xmlns:a16="http://schemas.microsoft.com/office/drawing/2014/main" id="{990869E0-8718-870D-8A7E-96090127F0DF}"/>
                </a:ext>
              </a:extLst>
            </p:cNvPr>
            <p:cNvSpPr>
              <a:spLocks noChangeAspect="1"/>
            </p:cNvSpPr>
            <p:nvPr/>
          </p:nvSpPr>
          <p:spPr>
            <a:xfrm>
              <a:off x="525594" y="2566135"/>
              <a:ext cx="648000" cy="378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a:extLst>
                <a:ext uri="{FF2B5EF4-FFF2-40B4-BE49-F238E27FC236}">
                  <a16:creationId xmlns:a16="http://schemas.microsoft.com/office/drawing/2014/main" id="{64B307FF-8D98-129C-A046-FDFC1A7E43B5}"/>
                </a:ext>
              </a:extLst>
            </p:cNvPr>
            <p:cNvSpPr txBox="1"/>
            <p:nvPr/>
          </p:nvSpPr>
          <p:spPr>
            <a:xfrm>
              <a:off x="584912" y="2614948"/>
              <a:ext cx="523990" cy="289403"/>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게시판 </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목록</a:t>
              </a:r>
            </a:p>
          </p:txBody>
        </p:sp>
      </p:grpSp>
      <p:grpSp>
        <p:nvGrpSpPr>
          <p:cNvPr id="37" name="그룹 36">
            <a:extLst>
              <a:ext uri="{FF2B5EF4-FFF2-40B4-BE49-F238E27FC236}">
                <a16:creationId xmlns:a16="http://schemas.microsoft.com/office/drawing/2014/main" id="{7A54F955-5AA1-CBC9-7DA8-213C9B2C1A42}"/>
              </a:ext>
            </a:extLst>
          </p:cNvPr>
          <p:cNvGrpSpPr/>
          <p:nvPr/>
        </p:nvGrpSpPr>
        <p:grpSpPr>
          <a:xfrm>
            <a:off x="5957288" y="3468834"/>
            <a:ext cx="720000" cy="537581"/>
            <a:chOff x="525594" y="2566135"/>
            <a:chExt cx="648000" cy="378000"/>
          </a:xfrm>
        </p:grpSpPr>
        <p:sp>
          <p:nvSpPr>
            <p:cNvPr id="38" name="타원 37">
              <a:extLst>
                <a:ext uri="{FF2B5EF4-FFF2-40B4-BE49-F238E27FC236}">
                  <a16:creationId xmlns:a16="http://schemas.microsoft.com/office/drawing/2014/main" id="{579A228A-14F2-8DE1-FD18-35E6E6161468}"/>
                </a:ext>
              </a:extLst>
            </p:cNvPr>
            <p:cNvSpPr>
              <a:spLocks noChangeAspect="1"/>
            </p:cNvSpPr>
            <p:nvPr/>
          </p:nvSpPr>
          <p:spPr>
            <a:xfrm>
              <a:off x="525594" y="2566135"/>
              <a:ext cx="648000" cy="378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TextBox 38">
              <a:extLst>
                <a:ext uri="{FF2B5EF4-FFF2-40B4-BE49-F238E27FC236}">
                  <a16:creationId xmlns:a16="http://schemas.microsoft.com/office/drawing/2014/main" id="{8C9017F4-4054-C594-BEA4-AB64B4BF0610}"/>
                </a:ext>
              </a:extLst>
            </p:cNvPr>
            <p:cNvSpPr txBox="1"/>
            <p:nvPr/>
          </p:nvSpPr>
          <p:spPr>
            <a:xfrm>
              <a:off x="584696" y="2627471"/>
              <a:ext cx="495136" cy="281337"/>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게시판</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작성</a:t>
              </a:r>
            </a:p>
          </p:txBody>
        </p:sp>
      </p:grpSp>
      <p:grpSp>
        <p:nvGrpSpPr>
          <p:cNvPr id="43" name="그룹 42">
            <a:extLst>
              <a:ext uri="{FF2B5EF4-FFF2-40B4-BE49-F238E27FC236}">
                <a16:creationId xmlns:a16="http://schemas.microsoft.com/office/drawing/2014/main" id="{78BC91ED-C643-92F3-9461-568405133A67}"/>
              </a:ext>
            </a:extLst>
          </p:cNvPr>
          <p:cNvGrpSpPr/>
          <p:nvPr/>
        </p:nvGrpSpPr>
        <p:grpSpPr>
          <a:xfrm>
            <a:off x="7174761" y="3477735"/>
            <a:ext cx="720000" cy="540000"/>
            <a:chOff x="525594" y="2566135"/>
            <a:chExt cx="648000" cy="378000"/>
          </a:xfrm>
        </p:grpSpPr>
        <p:sp>
          <p:nvSpPr>
            <p:cNvPr id="44" name="타원 43">
              <a:extLst>
                <a:ext uri="{FF2B5EF4-FFF2-40B4-BE49-F238E27FC236}">
                  <a16:creationId xmlns:a16="http://schemas.microsoft.com/office/drawing/2014/main" id="{8061D520-22BE-5CB5-DB13-A5DE3C618A7B}"/>
                </a:ext>
              </a:extLst>
            </p:cNvPr>
            <p:cNvSpPr>
              <a:spLocks noChangeAspect="1"/>
            </p:cNvSpPr>
            <p:nvPr/>
          </p:nvSpPr>
          <p:spPr>
            <a:xfrm>
              <a:off x="525594" y="2566135"/>
              <a:ext cx="648000" cy="378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TextBox 44">
              <a:extLst>
                <a:ext uri="{FF2B5EF4-FFF2-40B4-BE49-F238E27FC236}">
                  <a16:creationId xmlns:a16="http://schemas.microsoft.com/office/drawing/2014/main" id="{FFE30504-AD98-E62C-07CF-EA9FE5610650}"/>
                </a:ext>
              </a:extLst>
            </p:cNvPr>
            <p:cNvSpPr txBox="1"/>
            <p:nvPr/>
          </p:nvSpPr>
          <p:spPr>
            <a:xfrm>
              <a:off x="599785" y="2620818"/>
              <a:ext cx="495136" cy="289403"/>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게시글</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관리</a:t>
              </a:r>
              <a:endParaRPr lang="en-US" altLang="ko-KR" sz="1000" dirty="0">
                <a:latin typeface="나눔스퀘어 네오 Bold" panose="00000800000000000000" pitchFamily="2" charset="-127"/>
                <a:ea typeface="나눔스퀘어 네오 Bold" panose="00000800000000000000" pitchFamily="2" charset="-127"/>
              </a:endParaRPr>
            </a:p>
          </p:txBody>
        </p:sp>
      </p:grpSp>
      <p:sp>
        <p:nvSpPr>
          <p:cNvPr id="46" name="TextBox 45">
            <a:extLst>
              <a:ext uri="{FF2B5EF4-FFF2-40B4-BE49-F238E27FC236}">
                <a16:creationId xmlns:a16="http://schemas.microsoft.com/office/drawing/2014/main" id="{2D7926C9-D6A2-5735-9734-0217E3637B4D}"/>
              </a:ext>
            </a:extLst>
          </p:cNvPr>
          <p:cNvSpPr txBox="1"/>
          <p:nvPr/>
        </p:nvSpPr>
        <p:spPr>
          <a:xfrm>
            <a:off x="4064543" y="1217214"/>
            <a:ext cx="704040"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회원 정보</a:t>
            </a:r>
          </a:p>
        </p:txBody>
      </p:sp>
      <p:sp>
        <p:nvSpPr>
          <p:cNvPr id="47" name="TextBox 46">
            <a:extLst>
              <a:ext uri="{FF2B5EF4-FFF2-40B4-BE49-F238E27FC236}">
                <a16:creationId xmlns:a16="http://schemas.microsoft.com/office/drawing/2014/main" id="{960A7208-A882-60FF-4298-EE6B72EDD953}"/>
              </a:ext>
            </a:extLst>
          </p:cNvPr>
          <p:cNvSpPr txBox="1"/>
          <p:nvPr/>
        </p:nvSpPr>
        <p:spPr>
          <a:xfrm>
            <a:off x="4038835" y="2866389"/>
            <a:ext cx="704040" cy="400110"/>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시장 세부</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정보 조회</a:t>
            </a:r>
          </a:p>
        </p:txBody>
      </p:sp>
      <p:sp>
        <p:nvSpPr>
          <p:cNvPr id="48" name="TextBox 47">
            <a:extLst>
              <a:ext uri="{FF2B5EF4-FFF2-40B4-BE49-F238E27FC236}">
                <a16:creationId xmlns:a16="http://schemas.microsoft.com/office/drawing/2014/main" id="{0E61C791-19F9-0A33-302B-43AFCF075AB7}"/>
              </a:ext>
            </a:extLst>
          </p:cNvPr>
          <p:cNvSpPr txBox="1"/>
          <p:nvPr/>
        </p:nvSpPr>
        <p:spPr>
          <a:xfrm>
            <a:off x="5944553" y="2682007"/>
            <a:ext cx="704040" cy="400110"/>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시장 목록</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관리</a:t>
            </a:r>
            <a:endParaRPr lang="en-US" altLang="ko-KR" sz="1000" dirty="0">
              <a:latin typeface="나눔스퀘어 네오 Bold" panose="00000800000000000000" pitchFamily="2" charset="-127"/>
              <a:ea typeface="나눔스퀘어 네오 Bold" panose="00000800000000000000" pitchFamily="2" charset="-127"/>
            </a:endParaRPr>
          </a:p>
        </p:txBody>
      </p:sp>
      <p:sp>
        <p:nvSpPr>
          <p:cNvPr id="49" name="타원 48">
            <a:extLst>
              <a:ext uri="{FF2B5EF4-FFF2-40B4-BE49-F238E27FC236}">
                <a16:creationId xmlns:a16="http://schemas.microsoft.com/office/drawing/2014/main" id="{1F06A2AC-2E66-1C5B-DE20-E3B34E562D3C}"/>
              </a:ext>
            </a:extLst>
          </p:cNvPr>
          <p:cNvSpPr/>
          <p:nvPr/>
        </p:nvSpPr>
        <p:spPr>
          <a:xfrm>
            <a:off x="5941927" y="4309983"/>
            <a:ext cx="720000" cy="540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50" name="TextBox 49">
            <a:extLst>
              <a:ext uri="{FF2B5EF4-FFF2-40B4-BE49-F238E27FC236}">
                <a16:creationId xmlns:a16="http://schemas.microsoft.com/office/drawing/2014/main" id="{A2858203-7118-F58A-6C40-C52EE4136DF7}"/>
              </a:ext>
            </a:extLst>
          </p:cNvPr>
          <p:cNvSpPr txBox="1"/>
          <p:nvPr/>
        </p:nvSpPr>
        <p:spPr>
          <a:xfrm>
            <a:off x="5891161" y="4379928"/>
            <a:ext cx="797013" cy="400110"/>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게시글</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수정</a:t>
            </a:r>
            <a:r>
              <a:rPr lang="en-US" altLang="ko-KR" sz="1000" dirty="0">
                <a:latin typeface="나눔스퀘어 네오 Bold" panose="00000800000000000000" pitchFamily="2" charset="-127"/>
                <a:ea typeface="나눔스퀘어 네오 Bold" panose="00000800000000000000" pitchFamily="2" charset="-127"/>
              </a:rPr>
              <a:t> / </a:t>
            </a:r>
            <a:r>
              <a:rPr lang="ko-KR" altLang="en-US" sz="1000" dirty="0">
                <a:latin typeface="나눔스퀘어 네오 Bold" panose="00000800000000000000" pitchFamily="2" charset="-127"/>
                <a:ea typeface="나눔스퀘어 네오 Bold" panose="00000800000000000000" pitchFamily="2" charset="-127"/>
              </a:rPr>
              <a:t>삭제</a:t>
            </a:r>
            <a:endParaRPr lang="en-US" altLang="ko-KR" sz="1000" dirty="0">
              <a:latin typeface="나눔스퀘어 네오 Bold" panose="00000800000000000000" pitchFamily="2" charset="-127"/>
              <a:ea typeface="나눔스퀘어 네오 Bold" panose="00000800000000000000" pitchFamily="2" charset="-127"/>
            </a:endParaRPr>
          </a:p>
        </p:txBody>
      </p:sp>
      <p:cxnSp>
        <p:nvCxnSpPr>
          <p:cNvPr id="52" name="직선 화살표 연결선 51">
            <a:extLst>
              <a:ext uri="{FF2B5EF4-FFF2-40B4-BE49-F238E27FC236}">
                <a16:creationId xmlns:a16="http://schemas.microsoft.com/office/drawing/2014/main" id="{35205B60-972A-7B6B-10A5-4289F0FA3DBD}"/>
              </a:ext>
            </a:extLst>
          </p:cNvPr>
          <p:cNvCxnSpPr>
            <a:stCxn id="6" idx="3"/>
            <a:endCxn id="16" idx="1"/>
          </p:cNvCxnSpPr>
          <p:nvPr/>
        </p:nvCxnSpPr>
        <p:spPr>
          <a:xfrm flipV="1">
            <a:off x="1041401" y="1445985"/>
            <a:ext cx="896256" cy="403449"/>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직선 화살표 연결선 59">
            <a:extLst>
              <a:ext uri="{FF2B5EF4-FFF2-40B4-BE49-F238E27FC236}">
                <a16:creationId xmlns:a16="http://schemas.microsoft.com/office/drawing/2014/main" id="{BC89B131-C8E8-AEAC-9284-D14053D7991D}"/>
              </a:ext>
            </a:extLst>
          </p:cNvPr>
          <p:cNvCxnSpPr>
            <a:stCxn id="15" idx="4"/>
          </p:cNvCxnSpPr>
          <p:nvPr/>
        </p:nvCxnSpPr>
        <p:spPr>
          <a:xfrm flipH="1">
            <a:off x="2375957" y="1659512"/>
            <a:ext cx="3503" cy="189922"/>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직선 화살표 연결선 61">
            <a:extLst>
              <a:ext uri="{FF2B5EF4-FFF2-40B4-BE49-F238E27FC236}">
                <a16:creationId xmlns:a16="http://schemas.microsoft.com/office/drawing/2014/main" id="{7F10EBC7-6A9E-5052-DC39-40FCD2696EB5}"/>
              </a:ext>
            </a:extLst>
          </p:cNvPr>
          <p:cNvCxnSpPr/>
          <p:nvPr/>
        </p:nvCxnSpPr>
        <p:spPr>
          <a:xfrm>
            <a:off x="1041401" y="2219544"/>
            <a:ext cx="896256" cy="604797"/>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직선 화살표 연결선 127">
            <a:extLst>
              <a:ext uri="{FF2B5EF4-FFF2-40B4-BE49-F238E27FC236}">
                <a16:creationId xmlns:a16="http://schemas.microsoft.com/office/drawing/2014/main" id="{E88C1BE6-596D-99A8-A804-9404597C7928}"/>
              </a:ext>
            </a:extLst>
          </p:cNvPr>
          <p:cNvCxnSpPr>
            <a:stCxn id="7" idx="3"/>
          </p:cNvCxnSpPr>
          <p:nvPr/>
        </p:nvCxnSpPr>
        <p:spPr>
          <a:xfrm flipV="1">
            <a:off x="1041401" y="3024396"/>
            <a:ext cx="887085" cy="338019"/>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직선 화살표 연결선 129">
            <a:extLst>
              <a:ext uri="{FF2B5EF4-FFF2-40B4-BE49-F238E27FC236}">
                <a16:creationId xmlns:a16="http://schemas.microsoft.com/office/drawing/2014/main" id="{D6A26F82-8522-2005-7204-6D97D94B3CCB}"/>
              </a:ext>
            </a:extLst>
          </p:cNvPr>
          <p:cNvCxnSpPr>
            <a:cxnSpLocks/>
          </p:cNvCxnSpPr>
          <p:nvPr/>
        </p:nvCxnSpPr>
        <p:spPr>
          <a:xfrm>
            <a:off x="1051263" y="3581994"/>
            <a:ext cx="868495" cy="269331"/>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직선 화살표 연결선 132">
            <a:extLst>
              <a:ext uri="{FF2B5EF4-FFF2-40B4-BE49-F238E27FC236}">
                <a16:creationId xmlns:a16="http://schemas.microsoft.com/office/drawing/2014/main" id="{CA347CE1-984E-0DB4-02BB-AC703DAABF7E}"/>
              </a:ext>
            </a:extLst>
          </p:cNvPr>
          <p:cNvCxnSpPr>
            <a:cxnSpLocks/>
          </p:cNvCxnSpPr>
          <p:nvPr/>
        </p:nvCxnSpPr>
        <p:spPr>
          <a:xfrm>
            <a:off x="2692231" y="1398327"/>
            <a:ext cx="1236651" cy="11843"/>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직선 화살표 연결선 133">
            <a:extLst>
              <a:ext uri="{FF2B5EF4-FFF2-40B4-BE49-F238E27FC236}">
                <a16:creationId xmlns:a16="http://schemas.microsoft.com/office/drawing/2014/main" id="{E5131C6C-160B-CC4B-36D1-6B544F9B7492}"/>
              </a:ext>
            </a:extLst>
          </p:cNvPr>
          <p:cNvCxnSpPr>
            <a:cxnSpLocks/>
            <a:stCxn id="19" idx="3"/>
            <a:endCxn id="28" idx="1"/>
          </p:cNvCxnSpPr>
          <p:nvPr/>
        </p:nvCxnSpPr>
        <p:spPr>
          <a:xfrm>
            <a:off x="2748479" y="2223303"/>
            <a:ext cx="1246467" cy="6284"/>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직선 화살표 연결선 138">
            <a:extLst>
              <a:ext uri="{FF2B5EF4-FFF2-40B4-BE49-F238E27FC236}">
                <a16:creationId xmlns:a16="http://schemas.microsoft.com/office/drawing/2014/main" id="{90FAEEA7-6677-07FE-E7A4-A68EA7D88AB4}"/>
              </a:ext>
            </a:extLst>
          </p:cNvPr>
          <p:cNvCxnSpPr>
            <a:cxnSpLocks/>
          </p:cNvCxnSpPr>
          <p:nvPr/>
        </p:nvCxnSpPr>
        <p:spPr>
          <a:xfrm>
            <a:off x="2739460" y="3051693"/>
            <a:ext cx="1246467" cy="14751"/>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직선 화살표 연결선 140">
            <a:extLst>
              <a:ext uri="{FF2B5EF4-FFF2-40B4-BE49-F238E27FC236}">
                <a16:creationId xmlns:a16="http://schemas.microsoft.com/office/drawing/2014/main" id="{5744CD32-03A2-9B0F-EEA3-E49590C0A5B8}"/>
              </a:ext>
            </a:extLst>
          </p:cNvPr>
          <p:cNvCxnSpPr>
            <a:cxnSpLocks/>
          </p:cNvCxnSpPr>
          <p:nvPr/>
        </p:nvCxnSpPr>
        <p:spPr>
          <a:xfrm>
            <a:off x="2739460" y="3881174"/>
            <a:ext cx="1246467" cy="14751"/>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직선 화살표 연결선 142">
            <a:extLst>
              <a:ext uri="{FF2B5EF4-FFF2-40B4-BE49-F238E27FC236}">
                <a16:creationId xmlns:a16="http://schemas.microsoft.com/office/drawing/2014/main" id="{EA9AAAF2-6741-0564-C950-B8E14CA074E5}"/>
              </a:ext>
            </a:extLst>
          </p:cNvPr>
          <p:cNvCxnSpPr>
            <a:cxnSpLocks/>
          </p:cNvCxnSpPr>
          <p:nvPr/>
        </p:nvCxnSpPr>
        <p:spPr>
          <a:xfrm>
            <a:off x="4393446" y="1590050"/>
            <a:ext cx="0" cy="327364"/>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직선 화살표 연결선 144">
            <a:extLst>
              <a:ext uri="{FF2B5EF4-FFF2-40B4-BE49-F238E27FC236}">
                <a16:creationId xmlns:a16="http://schemas.microsoft.com/office/drawing/2014/main" id="{F755AFB3-5E05-417B-9F90-AD593DE0CE19}"/>
              </a:ext>
            </a:extLst>
          </p:cNvPr>
          <p:cNvCxnSpPr>
            <a:cxnSpLocks/>
          </p:cNvCxnSpPr>
          <p:nvPr/>
        </p:nvCxnSpPr>
        <p:spPr>
          <a:xfrm flipV="1">
            <a:off x="4700629" y="3737624"/>
            <a:ext cx="1176369" cy="158352"/>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직선 화살표 연결선 146">
            <a:extLst>
              <a:ext uri="{FF2B5EF4-FFF2-40B4-BE49-F238E27FC236}">
                <a16:creationId xmlns:a16="http://schemas.microsoft.com/office/drawing/2014/main" id="{CAA95DFB-C0E0-EC9A-E36C-C084635F4C66}"/>
              </a:ext>
            </a:extLst>
          </p:cNvPr>
          <p:cNvCxnSpPr>
            <a:cxnSpLocks/>
          </p:cNvCxnSpPr>
          <p:nvPr/>
        </p:nvCxnSpPr>
        <p:spPr>
          <a:xfrm flipH="1" flipV="1">
            <a:off x="4871667" y="1385936"/>
            <a:ext cx="1044860" cy="2529"/>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직선 화살표 연결선 147">
            <a:extLst>
              <a:ext uri="{FF2B5EF4-FFF2-40B4-BE49-F238E27FC236}">
                <a16:creationId xmlns:a16="http://schemas.microsoft.com/office/drawing/2014/main" id="{CBE9C793-0DEA-DD83-D07E-19162E34E4A6}"/>
              </a:ext>
            </a:extLst>
          </p:cNvPr>
          <p:cNvCxnSpPr>
            <a:cxnSpLocks/>
          </p:cNvCxnSpPr>
          <p:nvPr/>
        </p:nvCxnSpPr>
        <p:spPr>
          <a:xfrm flipH="1" flipV="1">
            <a:off x="6688174" y="1385936"/>
            <a:ext cx="1500404" cy="1061788"/>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직선 화살표 연결선 149">
            <a:extLst>
              <a:ext uri="{FF2B5EF4-FFF2-40B4-BE49-F238E27FC236}">
                <a16:creationId xmlns:a16="http://schemas.microsoft.com/office/drawing/2014/main" id="{AD66E041-87DD-2F70-586C-501CD4438123}"/>
              </a:ext>
            </a:extLst>
          </p:cNvPr>
          <p:cNvCxnSpPr>
            <a:cxnSpLocks/>
          </p:cNvCxnSpPr>
          <p:nvPr/>
        </p:nvCxnSpPr>
        <p:spPr>
          <a:xfrm flipH="1" flipV="1">
            <a:off x="6750542" y="2821237"/>
            <a:ext cx="1306293" cy="25433"/>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직선 화살표 연결선 151">
            <a:extLst>
              <a:ext uri="{FF2B5EF4-FFF2-40B4-BE49-F238E27FC236}">
                <a16:creationId xmlns:a16="http://schemas.microsoft.com/office/drawing/2014/main" id="{C9B1655B-42AB-4E4B-D568-052D2140D9AC}"/>
              </a:ext>
            </a:extLst>
          </p:cNvPr>
          <p:cNvCxnSpPr>
            <a:cxnSpLocks/>
          </p:cNvCxnSpPr>
          <p:nvPr/>
        </p:nvCxnSpPr>
        <p:spPr>
          <a:xfrm flipH="1">
            <a:off x="7807346" y="3059068"/>
            <a:ext cx="286622" cy="409766"/>
          </a:xfrm>
          <a:prstGeom prst="straightConnector1">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연결선: 꺾임 177">
            <a:extLst>
              <a:ext uri="{FF2B5EF4-FFF2-40B4-BE49-F238E27FC236}">
                <a16:creationId xmlns:a16="http://schemas.microsoft.com/office/drawing/2014/main" id="{E6829A14-5D32-CC3B-4FBD-96936A8FEEFA}"/>
              </a:ext>
            </a:extLst>
          </p:cNvPr>
          <p:cNvCxnSpPr/>
          <p:nvPr/>
        </p:nvCxnSpPr>
        <p:spPr>
          <a:xfrm rot="10800000">
            <a:off x="3714750" y="2612063"/>
            <a:ext cx="2242538" cy="156095"/>
          </a:xfrm>
          <a:prstGeom prst="bentConnector3">
            <a:avLst/>
          </a:prstGeom>
          <a:ln>
            <a:solidFill>
              <a:srgbClr val="F5FF81"/>
            </a:solidFill>
            <a:tailEnd type="none"/>
          </a:ln>
        </p:spPr>
        <p:style>
          <a:lnRef idx="1">
            <a:schemeClr val="accent1"/>
          </a:lnRef>
          <a:fillRef idx="0">
            <a:schemeClr val="accent1"/>
          </a:fillRef>
          <a:effectRef idx="0">
            <a:schemeClr val="accent1"/>
          </a:effectRef>
          <a:fontRef idx="minor">
            <a:schemeClr val="tx1"/>
          </a:fontRef>
        </p:style>
      </p:cxnSp>
      <p:cxnSp>
        <p:nvCxnSpPr>
          <p:cNvPr id="180" name="연결선: 꺾임 179">
            <a:extLst>
              <a:ext uri="{FF2B5EF4-FFF2-40B4-BE49-F238E27FC236}">
                <a16:creationId xmlns:a16="http://schemas.microsoft.com/office/drawing/2014/main" id="{2487DC33-B92E-6EC1-B3C9-B7B17635A85F}"/>
              </a:ext>
            </a:extLst>
          </p:cNvPr>
          <p:cNvCxnSpPr/>
          <p:nvPr/>
        </p:nvCxnSpPr>
        <p:spPr>
          <a:xfrm rot="10800000" flipV="1">
            <a:off x="2747516" y="2612061"/>
            <a:ext cx="967235" cy="209175"/>
          </a:xfrm>
          <a:prstGeom prst="bentConnector3">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연결선: 꺾임 183">
            <a:extLst>
              <a:ext uri="{FF2B5EF4-FFF2-40B4-BE49-F238E27FC236}">
                <a16:creationId xmlns:a16="http://schemas.microsoft.com/office/drawing/2014/main" id="{3120CC10-9A2F-6017-BFE1-BC09A608F7FC}"/>
              </a:ext>
            </a:extLst>
          </p:cNvPr>
          <p:cNvCxnSpPr/>
          <p:nvPr/>
        </p:nvCxnSpPr>
        <p:spPr>
          <a:xfrm rot="10800000">
            <a:off x="6334125" y="3266500"/>
            <a:ext cx="923070" cy="315495"/>
          </a:xfrm>
          <a:prstGeom prst="bentConnector3">
            <a:avLst/>
          </a:prstGeom>
          <a:ln>
            <a:solidFill>
              <a:srgbClr val="F5FF81"/>
            </a:solidFill>
            <a:tailEnd type="none" w="sm" len="sm"/>
          </a:ln>
        </p:spPr>
        <p:style>
          <a:lnRef idx="1">
            <a:schemeClr val="accent1"/>
          </a:lnRef>
          <a:fillRef idx="0">
            <a:schemeClr val="accent1"/>
          </a:fillRef>
          <a:effectRef idx="0">
            <a:schemeClr val="accent1"/>
          </a:effectRef>
          <a:fontRef idx="minor">
            <a:schemeClr val="tx1"/>
          </a:fontRef>
        </p:style>
      </p:cxnSp>
      <p:cxnSp>
        <p:nvCxnSpPr>
          <p:cNvPr id="186" name="연결선: 꺾임 185">
            <a:extLst>
              <a:ext uri="{FF2B5EF4-FFF2-40B4-BE49-F238E27FC236}">
                <a16:creationId xmlns:a16="http://schemas.microsoft.com/office/drawing/2014/main" id="{3841178D-EE93-D6C7-B5C1-73A9C0934332}"/>
              </a:ext>
            </a:extLst>
          </p:cNvPr>
          <p:cNvCxnSpPr/>
          <p:nvPr/>
        </p:nvCxnSpPr>
        <p:spPr>
          <a:xfrm rot="10800000" flipV="1">
            <a:off x="4700629" y="3266498"/>
            <a:ext cx="1633496" cy="315495"/>
          </a:xfrm>
          <a:prstGeom prst="bentConnector3">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연결선: 꺾임 187">
            <a:extLst>
              <a:ext uri="{FF2B5EF4-FFF2-40B4-BE49-F238E27FC236}">
                <a16:creationId xmlns:a16="http://schemas.microsoft.com/office/drawing/2014/main" id="{3982E410-5592-F9A3-5C9A-00ABBA359023}"/>
              </a:ext>
            </a:extLst>
          </p:cNvPr>
          <p:cNvCxnSpPr>
            <a:cxnSpLocks/>
          </p:cNvCxnSpPr>
          <p:nvPr/>
        </p:nvCxnSpPr>
        <p:spPr>
          <a:xfrm>
            <a:off x="4723825" y="4140271"/>
            <a:ext cx="1148286" cy="439712"/>
          </a:xfrm>
          <a:prstGeom prst="bentConnector3">
            <a:avLst>
              <a:gd name="adj1" fmla="val -599"/>
            </a:avLst>
          </a:prstGeom>
          <a:ln>
            <a:solidFill>
              <a:srgbClr val="F5FF8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26"/>
          <p:cNvSpPr txBox="1"/>
          <p:nvPr/>
        </p:nvSpPr>
        <p:spPr>
          <a:xfrm>
            <a:off x="5349919" y="4425289"/>
            <a:ext cx="136077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ER-다이어그램</a:t>
            </a:r>
            <a:endParaRPr dirty="0">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2" name="Google Shape;68;p15">
            <a:extLst>
              <a:ext uri="{FF2B5EF4-FFF2-40B4-BE49-F238E27FC236}">
                <a16:creationId xmlns:a16="http://schemas.microsoft.com/office/drawing/2014/main" id="{2827B1CD-BA7B-0CD1-E499-0A93DC0E4CC7}"/>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설계 </a:t>
            </a:r>
            <a:endParaRPr lang="ko-KR" altLang="en-US" sz="1800" dirty="0">
              <a:latin typeface="나눔스퀘어 네오 Bold" panose="00000800000000000000" pitchFamily="2" charset="-127"/>
              <a:ea typeface="나눔스퀘어 네오 Bold" panose="00000800000000000000" pitchFamily="2" charset="-127"/>
            </a:endParaRPr>
          </a:p>
        </p:txBody>
      </p:sp>
      <p:sp>
        <p:nvSpPr>
          <p:cNvPr id="6" name="TextBox 5">
            <a:extLst>
              <a:ext uri="{FF2B5EF4-FFF2-40B4-BE49-F238E27FC236}">
                <a16:creationId xmlns:a16="http://schemas.microsoft.com/office/drawing/2014/main" id="{24FEBC6B-C4C1-EC54-D91F-F3D5E30CBB30}"/>
              </a:ext>
            </a:extLst>
          </p:cNvPr>
          <p:cNvSpPr txBox="1"/>
          <p:nvPr/>
        </p:nvSpPr>
        <p:spPr>
          <a:xfrm>
            <a:off x="1059843" y="2262794"/>
            <a:ext cx="1345240" cy="307777"/>
          </a:xfrm>
          <a:prstGeom prst="rect">
            <a:avLst/>
          </a:prstGeom>
          <a:solidFill>
            <a:srgbClr val="F5FF81"/>
          </a:solidFill>
        </p:spPr>
        <p:txBody>
          <a:bodyPr wrap="none" rtlCol="0">
            <a:spAutoFit/>
          </a:bodyPr>
          <a:lstStyle/>
          <a:p>
            <a:r>
              <a:rPr lang="en-US" altLang="ko-KR" dirty="0">
                <a:solidFill>
                  <a:schemeClr val="bg1"/>
                </a:solidFill>
                <a:latin typeface="나눔스퀘어 네오 Bold" panose="00000800000000000000" pitchFamily="2" charset="-127"/>
                <a:ea typeface="나눔스퀘어 네오 Bold" panose="00000800000000000000" pitchFamily="2" charset="-127"/>
              </a:rPr>
              <a:t>INPUT DATA</a:t>
            </a:r>
            <a:endParaRPr lang="ko-KR" altLang="en-US" dirty="0">
              <a:solidFill>
                <a:schemeClr val="bg1"/>
              </a:solidFill>
              <a:latin typeface="나눔스퀘어 네오 Bold" panose="00000800000000000000" pitchFamily="2" charset="-127"/>
              <a:ea typeface="나눔스퀘어 네오 Bold" panose="00000800000000000000" pitchFamily="2" charset="-127"/>
            </a:endParaRPr>
          </a:p>
        </p:txBody>
      </p:sp>
      <p:grpSp>
        <p:nvGrpSpPr>
          <p:cNvPr id="55" name="그룹 54">
            <a:extLst>
              <a:ext uri="{FF2B5EF4-FFF2-40B4-BE49-F238E27FC236}">
                <a16:creationId xmlns:a16="http://schemas.microsoft.com/office/drawing/2014/main" id="{FA1AD75B-FFDC-F94D-C58E-CE273C19FE1E}"/>
              </a:ext>
            </a:extLst>
          </p:cNvPr>
          <p:cNvGrpSpPr/>
          <p:nvPr/>
        </p:nvGrpSpPr>
        <p:grpSpPr>
          <a:xfrm>
            <a:off x="3462459" y="1112971"/>
            <a:ext cx="1893862" cy="3136038"/>
            <a:chOff x="2466943" y="1072887"/>
            <a:chExt cx="1893862" cy="3136038"/>
          </a:xfrm>
        </p:grpSpPr>
        <p:sp>
          <p:nvSpPr>
            <p:cNvPr id="7" name="사각형: 둥근 모서리 6">
              <a:extLst>
                <a:ext uri="{FF2B5EF4-FFF2-40B4-BE49-F238E27FC236}">
                  <a16:creationId xmlns:a16="http://schemas.microsoft.com/office/drawing/2014/main" id="{EEC0C17D-EFE4-5408-F76A-CC1DEBFC3CED}"/>
                </a:ext>
              </a:extLst>
            </p:cNvPr>
            <p:cNvSpPr/>
            <p:nvPr/>
          </p:nvSpPr>
          <p:spPr>
            <a:xfrm>
              <a:off x="2466943" y="1072887"/>
              <a:ext cx="770400" cy="449400"/>
            </a:xfrm>
            <a:prstGeom prst="roundRect">
              <a:avLst/>
            </a:prstGeom>
            <a:noFill/>
            <a:ln>
              <a:solidFill>
                <a:srgbClr val="F5FF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나눔스퀘어 네오 Light" panose="00000400000000000000" pitchFamily="2" charset="-127"/>
                  <a:ea typeface="나눔스퀘어 네오 Light" panose="00000400000000000000" pitchFamily="2" charset="-127"/>
                </a:rPr>
                <a:t>회원가입</a:t>
              </a:r>
            </a:p>
          </p:txBody>
        </p:sp>
        <p:sp>
          <p:nvSpPr>
            <p:cNvPr id="8" name="타원 7">
              <a:extLst>
                <a:ext uri="{FF2B5EF4-FFF2-40B4-BE49-F238E27FC236}">
                  <a16:creationId xmlns:a16="http://schemas.microsoft.com/office/drawing/2014/main" id="{813FB904-87F6-D7D5-EAC7-67AE91857349}"/>
                </a:ext>
              </a:extLst>
            </p:cNvPr>
            <p:cNvSpPr/>
            <p:nvPr/>
          </p:nvSpPr>
          <p:spPr>
            <a:xfrm>
              <a:off x="3590405" y="1072887"/>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9" name="타원 8">
              <a:extLst>
                <a:ext uri="{FF2B5EF4-FFF2-40B4-BE49-F238E27FC236}">
                  <a16:creationId xmlns:a16="http://schemas.microsoft.com/office/drawing/2014/main" id="{13D2040C-547C-654F-B26C-A5BE125C0227}"/>
                </a:ext>
              </a:extLst>
            </p:cNvPr>
            <p:cNvSpPr/>
            <p:nvPr/>
          </p:nvSpPr>
          <p:spPr>
            <a:xfrm>
              <a:off x="3590405" y="1592637"/>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타원 9">
              <a:extLst>
                <a:ext uri="{FF2B5EF4-FFF2-40B4-BE49-F238E27FC236}">
                  <a16:creationId xmlns:a16="http://schemas.microsoft.com/office/drawing/2014/main" id="{A97CB12A-D06F-F67C-762E-3074E7EB32E9}"/>
                </a:ext>
              </a:extLst>
            </p:cNvPr>
            <p:cNvSpPr/>
            <p:nvPr/>
          </p:nvSpPr>
          <p:spPr>
            <a:xfrm>
              <a:off x="3590405" y="2131762"/>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타원 10">
              <a:extLst>
                <a:ext uri="{FF2B5EF4-FFF2-40B4-BE49-F238E27FC236}">
                  <a16:creationId xmlns:a16="http://schemas.microsoft.com/office/drawing/2014/main" id="{9BB3EB4F-E337-940B-7ABA-882483F6D141}"/>
                </a:ext>
              </a:extLst>
            </p:cNvPr>
            <p:cNvSpPr/>
            <p:nvPr/>
          </p:nvSpPr>
          <p:spPr>
            <a:xfrm>
              <a:off x="3590079" y="2670887"/>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타원 11">
              <a:extLst>
                <a:ext uri="{FF2B5EF4-FFF2-40B4-BE49-F238E27FC236}">
                  <a16:creationId xmlns:a16="http://schemas.microsoft.com/office/drawing/2014/main" id="{5168DC08-597A-59DC-49E9-06CCD09B78D4}"/>
                </a:ext>
              </a:extLst>
            </p:cNvPr>
            <p:cNvSpPr/>
            <p:nvPr/>
          </p:nvSpPr>
          <p:spPr>
            <a:xfrm>
              <a:off x="3590079" y="3210012"/>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 name="직선 연결선 13">
              <a:extLst>
                <a:ext uri="{FF2B5EF4-FFF2-40B4-BE49-F238E27FC236}">
                  <a16:creationId xmlns:a16="http://schemas.microsoft.com/office/drawing/2014/main" id="{D2B20460-F5DD-1A66-7064-924819A0A7FD}"/>
                </a:ext>
              </a:extLst>
            </p:cNvPr>
            <p:cNvCxnSpPr>
              <a:endCxn id="8" idx="2"/>
            </p:cNvCxnSpPr>
            <p:nvPr/>
          </p:nvCxnSpPr>
          <p:spPr>
            <a:xfrm>
              <a:off x="3237343" y="1297587"/>
              <a:ext cx="353062" cy="0"/>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FFEB52-2EF3-19DE-C75F-CE7B20992C7C}"/>
                </a:ext>
              </a:extLst>
            </p:cNvPr>
            <p:cNvSpPr txBox="1"/>
            <p:nvPr/>
          </p:nvSpPr>
          <p:spPr>
            <a:xfrm>
              <a:off x="3700203" y="1178443"/>
              <a:ext cx="550151" cy="246221"/>
            </a:xfrm>
            <a:prstGeom prst="rect">
              <a:avLst/>
            </a:prstGeom>
            <a:noFill/>
          </p:spPr>
          <p:txBody>
            <a:bodyPr wrap="none" rtlCol="0">
              <a:spAutoFit/>
            </a:bodyPr>
            <a:lstStyle/>
            <a:p>
              <a:r>
                <a:rPr lang="ko-KR" altLang="en-US" sz="1000" dirty="0">
                  <a:latin typeface="나눔스퀘어 네오 Bold" panose="00000800000000000000" pitchFamily="2" charset="-127"/>
                  <a:ea typeface="나눔스퀘어 네오 Bold" panose="00000800000000000000" pitchFamily="2" charset="-127"/>
                </a:rPr>
                <a:t>아이디</a:t>
              </a:r>
            </a:p>
          </p:txBody>
        </p:sp>
        <p:sp>
          <p:nvSpPr>
            <p:cNvPr id="16" name="TextBox 15">
              <a:extLst>
                <a:ext uri="{FF2B5EF4-FFF2-40B4-BE49-F238E27FC236}">
                  <a16:creationId xmlns:a16="http://schemas.microsoft.com/office/drawing/2014/main" id="{374276DE-4815-8937-CF70-C1F1368E55EE}"/>
                </a:ext>
              </a:extLst>
            </p:cNvPr>
            <p:cNvSpPr txBox="1"/>
            <p:nvPr/>
          </p:nvSpPr>
          <p:spPr>
            <a:xfrm>
              <a:off x="3639288" y="1694227"/>
              <a:ext cx="671979" cy="246221"/>
            </a:xfrm>
            <a:prstGeom prst="rect">
              <a:avLst/>
            </a:prstGeom>
            <a:noFill/>
          </p:spPr>
          <p:txBody>
            <a:bodyPr wrap="none" rtlCol="0">
              <a:spAutoFit/>
            </a:bodyPr>
            <a:lstStyle/>
            <a:p>
              <a:r>
                <a:rPr lang="ko-KR" altLang="en-US" sz="1000" dirty="0">
                  <a:latin typeface="나눔스퀘어 네오 Bold" panose="00000800000000000000" pitchFamily="2" charset="-127"/>
                  <a:ea typeface="나눔스퀘어 네오 Bold" panose="00000800000000000000" pitchFamily="2" charset="-127"/>
                </a:rPr>
                <a:t>비밀번호</a:t>
              </a:r>
            </a:p>
          </p:txBody>
        </p:sp>
        <p:sp>
          <p:nvSpPr>
            <p:cNvPr id="17" name="TextBox 16">
              <a:extLst>
                <a:ext uri="{FF2B5EF4-FFF2-40B4-BE49-F238E27FC236}">
                  <a16:creationId xmlns:a16="http://schemas.microsoft.com/office/drawing/2014/main" id="{E5E1FB1A-0133-EAE6-8644-B8D6108F3324}"/>
                </a:ext>
              </a:extLst>
            </p:cNvPr>
            <p:cNvSpPr txBox="1"/>
            <p:nvPr/>
          </p:nvSpPr>
          <p:spPr>
            <a:xfrm>
              <a:off x="3634439" y="2160305"/>
              <a:ext cx="704039" cy="400110"/>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비밀번호 </a:t>
              </a:r>
              <a:endParaRPr lang="en-US" altLang="ko-KR" sz="1000" dirty="0">
                <a:latin typeface="나눔스퀘어 네오 Bold" panose="00000800000000000000" pitchFamily="2" charset="-127"/>
                <a:ea typeface="나눔스퀘어 네오 Bold" panose="00000800000000000000" pitchFamily="2" charset="-127"/>
              </a:endParaRPr>
            </a:p>
            <a:p>
              <a:pPr algn="ctr"/>
              <a:r>
                <a:rPr lang="ko-KR" altLang="en-US" sz="1000" dirty="0">
                  <a:latin typeface="나눔스퀘어 네오 Bold" panose="00000800000000000000" pitchFamily="2" charset="-127"/>
                  <a:ea typeface="나눔스퀘어 네오 Bold" panose="00000800000000000000" pitchFamily="2" charset="-127"/>
                </a:rPr>
                <a:t>확인</a:t>
              </a:r>
            </a:p>
          </p:txBody>
        </p:sp>
        <p:sp>
          <p:nvSpPr>
            <p:cNvPr id="18" name="TextBox 17">
              <a:extLst>
                <a:ext uri="{FF2B5EF4-FFF2-40B4-BE49-F238E27FC236}">
                  <a16:creationId xmlns:a16="http://schemas.microsoft.com/office/drawing/2014/main" id="{5929F960-7299-94BA-6412-125F183B4589}"/>
                </a:ext>
              </a:extLst>
            </p:cNvPr>
            <p:cNvSpPr txBox="1"/>
            <p:nvPr/>
          </p:nvSpPr>
          <p:spPr>
            <a:xfrm>
              <a:off x="3745086" y="2777777"/>
              <a:ext cx="428323"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이름</a:t>
              </a:r>
            </a:p>
          </p:txBody>
        </p:sp>
        <p:sp>
          <p:nvSpPr>
            <p:cNvPr id="19" name="TextBox 18">
              <a:extLst>
                <a:ext uri="{FF2B5EF4-FFF2-40B4-BE49-F238E27FC236}">
                  <a16:creationId xmlns:a16="http://schemas.microsoft.com/office/drawing/2014/main" id="{5D504E01-9830-8411-DB79-38DEC450DD50}"/>
                </a:ext>
              </a:extLst>
            </p:cNvPr>
            <p:cNvSpPr txBox="1"/>
            <p:nvPr/>
          </p:nvSpPr>
          <p:spPr>
            <a:xfrm>
              <a:off x="3700199" y="3311601"/>
              <a:ext cx="550152"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연락처</a:t>
              </a:r>
            </a:p>
          </p:txBody>
        </p:sp>
        <p:sp>
          <p:nvSpPr>
            <p:cNvPr id="20" name="타원 19">
              <a:extLst>
                <a:ext uri="{FF2B5EF4-FFF2-40B4-BE49-F238E27FC236}">
                  <a16:creationId xmlns:a16="http://schemas.microsoft.com/office/drawing/2014/main" id="{D0BB320F-A15D-FD13-E7CD-D085D654510D}"/>
                </a:ext>
              </a:extLst>
            </p:cNvPr>
            <p:cNvSpPr/>
            <p:nvPr/>
          </p:nvSpPr>
          <p:spPr>
            <a:xfrm>
              <a:off x="3584003" y="3759525"/>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TextBox 20">
              <a:extLst>
                <a:ext uri="{FF2B5EF4-FFF2-40B4-BE49-F238E27FC236}">
                  <a16:creationId xmlns:a16="http://schemas.microsoft.com/office/drawing/2014/main" id="{9C6D076E-6388-A332-E095-4437AA51FCC1}"/>
                </a:ext>
              </a:extLst>
            </p:cNvPr>
            <p:cNvSpPr txBox="1"/>
            <p:nvPr/>
          </p:nvSpPr>
          <p:spPr>
            <a:xfrm>
              <a:off x="3755037" y="3861114"/>
              <a:ext cx="428323"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주소</a:t>
              </a:r>
            </a:p>
          </p:txBody>
        </p:sp>
        <p:cxnSp>
          <p:nvCxnSpPr>
            <p:cNvPr id="25" name="직선 연결선 24">
              <a:extLst>
                <a:ext uri="{FF2B5EF4-FFF2-40B4-BE49-F238E27FC236}">
                  <a16:creationId xmlns:a16="http://schemas.microsoft.com/office/drawing/2014/main" id="{44902DD5-A75A-4FA4-2FA8-1F4F6E55CF65}"/>
                </a:ext>
              </a:extLst>
            </p:cNvPr>
            <p:cNvCxnSpPr>
              <a:stCxn id="7" idx="2"/>
            </p:cNvCxnSpPr>
            <p:nvPr/>
          </p:nvCxnSpPr>
          <p:spPr>
            <a:xfrm>
              <a:off x="2852143" y="1522287"/>
              <a:ext cx="0" cy="2461937"/>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27" name="직선 연결선 26">
              <a:extLst>
                <a:ext uri="{FF2B5EF4-FFF2-40B4-BE49-F238E27FC236}">
                  <a16:creationId xmlns:a16="http://schemas.microsoft.com/office/drawing/2014/main" id="{663108A3-4975-55D6-044A-3E406E956F87}"/>
                </a:ext>
              </a:extLst>
            </p:cNvPr>
            <p:cNvCxnSpPr>
              <a:cxnSpLocks/>
              <a:stCxn id="20" idx="2"/>
            </p:cNvCxnSpPr>
            <p:nvPr/>
          </p:nvCxnSpPr>
          <p:spPr>
            <a:xfrm flipH="1" flipV="1">
              <a:off x="2852143" y="3984224"/>
              <a:ext cx="731860"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29" name="직선 연결선 28">
              <a:extLst>
                <a:ext uri="{FF2B5EF4-FFF2-40B4-BE49-F238E27FC236}">
                  <a16:creationId xmlns:a16="http://schemas.microsoft.com/office/drawing/2014/main" id="{92472560-E26A-84A9-58D3-21F8FD873A61}"/>
                </a:ext>
              </a:extLst>
            </p:cNvPr>
            <p:cNvCxnSpPr>
              <a:stCxn id="16" idx="1"/>
            </p:cNvCxnSpPr>
            <p:nvPr/>
          </p:nvCxnSpPr>
          <p:spPr>
            <a:xfrm flipH="1" flipV="1">
              <a:off x="2852143" y="1817337"/>
              <a:ext cx="787145"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30" name="직선 연결선 29">
              <a:extLst>
                <a:ext uri="{FF2B5EF4-FFF2-40B4-BE49-F238E27FC236}">
                  <a16:creationId xmlns:a16="http://schemas.microsoft.com/office/drawing/2014/main" id="{A0872F43-0060-47E3-4A57-65FAFA6819FF}"/>
                </a:ext>
              </a:extLst>
            </p:cNvPr>
            <p:cNvCxnSpPr/>
            <p:nvPr/>
          </p:nvCxnSpPr>
          <p:spPr>
            <a:xfrm flipH="1" flipV="1">
              <a:off x="2852143" y="2367228"/>
              <a:ext cx="787145"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31" name="직선 연결선 30">
              <a:extLst>
                <a:ext uri="{FF2B5EF4-FFF2-40B4-BE49-F238E27FC236}">
                  <a16:creationId xmlns:a16="http://schemas.microsoft.com/office/drawing/2014/main" id="{23B8A851-6045-8C88-AEBF-6AB0F1C0EE4A}"/>
                </a:ext>
              </a:extLst>
            </p:cNvPr>
            <p:cNvCxnSpPr/>
            <p:nvPr/>
          </p:nvCxnSpPr>
          <p:spPr>
            <a:xfrm flipH="1" flipV="1">
              <a:off x="2853343" y="2894028"/>
              <a:ext cx="787145"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32" name="직선 연결선 31">
              <a:extLst>
                <a:ext uri="{FF2B5EF4-FFF2-40B4-BE49-F238E27FC236}">
                  <a16:creationId xmlns:a16="http://schemas.microsoft.com/office/drawing/2014/main" id="{14E33BDA-989B-9033-224F-03CDB1644443}"/>
                </a:ext>
              </a:extLst>
            </p:cNvPr>
            <p:cNvCxnSpPr/>
            <p:nvPr/>
          </p:nvCxnSpPr>
          <p:spPr>
            <a:xfrm flipH="1" flipV="1">
              <a:off x="2841939" y="3440298"/>
              <a:ext cx="787145"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62BFD641-68CE-3EF9-1DA3-862057879C60}"/>
              </a:ext>
            </a:extLst>
          </p:cNvPr>
          <p:cNvSpPr txBox="1"/>
          <p:nvPr/>
        </p:nvSpPr>
        <p:spPr>
          <a:xfrm>
            <a:off x="978090" y="2587028"/>
            <a:ext cx="1508746" cy="461665"/>
          </a:xfrm>
          <a:prstGeom prst="rect">
            <a:avLst/>
          </a:prstGeom>
          <a:noFill/>
        </p:spPr>
        <p:txBody>
          <a:bodyPr wrap="none" rtlCol="0">
            <a:spAutoFit/>
          </a:bodyPr>
          <a:lstStyle/>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서비스 페이지 내</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a:p>
            <a:pPr algn="ctr"/>
            <a:r>
              <a:rPr lang="ko-KR" altLang="en-US" sz="1200" dirty="0" err="1">
                <a:solidFill>
                  <a:schemeClr val="tx1"/>
                </a:solidFill>
                <a:latin typeface="나눔스퀘어 네오 Light" panose="00000400000000000000" pitchFamily="2" charset="-127"/>
                <a:ea typeface="나눔스퀘어 네오 Light" panose="00000400000000000000" pitchFamily="2" charset="-127"/>
              </a:rPr>
              <a:t>입력값을</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 DB</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에 저장</a:t>
            </a:r>
          </a:p>
        </p:txBody>
      </p:sp>
      <p:grpSp>
        <p:nvGrpSpPr>
          <p:cNvPr id="129" name="그룹 128">
            <a:extLst>
              <a:ext uri="{FF2B5EF4-FFF2-40B4-BE49-F238E27FC236}">
                <a16:creationId xmlns:a16="http://schemas.microsoft.com/office/drawing/2014/main" id="{F7D7B828-FBBD-F47A-C21E-ABDBF51EFD88}"/>
              </a:ext>
            </a:extLst>
          </p:cNvPr>
          <p:cNvGrpSpPr/>
          <p:nvPr/>
        </p:nvGrpSpPr>
        <p:grpSpPr>
          <a:xfrm>
            <a:off x="6184107" y="585004"/>
            <a:ext cx="1893862" cy="3678753"/>
            <a:chOff x="5503804" y="564059"/>
            <a:chExt cx="1893862" cy="3678753"/>
          </a:xfrm>
        </p:grpSpPr>
        <p:sp>
          <p:nvSpPr>
            <p:cNvPr id="35" name="사각형: 둥근 모서리 34">
              <a:extLst>
                <a:ext uri="{FF2B5EF4-FFF2-40B4-BE49-F238E27FC236}">
                  <a16:creationId xmlns:a16="http://schemas.microsoft.com/office/drawing/2014/main" id="{AD6A813A-C251-037B-D583-56F245C3149B}"/>
                </a:ext>
              </a:extLst>
            </p:cNvPr>
            <p:cNvSpPr/>
            <p:nvPr/>
          </p:nvSpPr>
          <p:spPr>
            <a:xfrm>
              <a:off x="5503804" y="564059"/>
              <a:ext cx="770400" cy="449400"/>
            </a:xfrm>
            <a:prstGeom prst="roundRect">
              <a:avLst/>
            </a:prstGeom>
            <a:noFill/>
            <a:ln>
              <a:solidFill>
                <a:srgbClr val="F5FF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나눔스퀘어 네오 Light" panose="00000400000000000000" pitchFamily="2" charset="-127"/>
                  <a:ea typeface="나눔스퀘어 네오 Light" panose="00000400000000000000" pitchFamily="2" charset="-127"/>
                </a:rPr>
                <a:t>게시판</a:t>
              </a:r>
            </a:p>
          </p:txBody>
        </p:sp>
        <p:sp>
          <p:nvSpPr>
            <p:cNvPr id="36" name="타원 35">
              <a:extLst>
                <a:ext uri="{FF2B5EF4-FFF2-40B4-BE49-F238E27FC236}">
                  <a16:creationId xmlns:a16="http://schemas.microsoft.com/office/drawing/2014/main" id="{E802BCBB-D4AC-33C2-B20D-7AF0F6DA7FF3}"/>
                </a:ext>
              </a:extLst>
            </p:cNvPr>
            <p:cNvSpPr/>
            <p:nvPr/>
          </p:nvSpPr>
          <p:spPr>
            <a:xfrm>
              <a:off x="6627266" y="564059"/>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dirty="0"/>
            </a:p>
          </p:txBody>
        </p:sp>
        <p:sp>
          <p:nvSpPr>
            <p:cNvPr id="37" name="타원 36">
              <a:extLst>
                <a:ext uri="{FF2B5EF4-FFF2-40B4-BE49-F238E27FC236}">
                  <a16:creationId xmlns:a16="http://schemas.microsoft.com/office/drawing/2014/main" id="{7783568A-0527-5828-A571-296B0DF91A81}"/>
                </a:ext>
              </a:extLst>
            </p:cNvPr>
            <p:cNvSpPr/>
            <p:nvPr/>
          </p:nvSpPr>
          <p:spPr>
            <a:xfrm>
              <a:off x="6627266" y="1083809"/>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타원 37">
              <a:extLst>
                <a:ext uri="{FF2B5EF4-FFF2-40B4-BE49-F238E27FC236}">
                  <a16:creationId xmlns:a16="http://schemas.microsoft.com/office/drawing/2014/main" id="{451E3CED-47C9-49AB-B121-81CCF868B0BD}"/>
                </a:ext>
              </a:extLst>
            </p:cNvPr>
            <p:cNvSpPr/>
            <p:nvPr/>
          </p:nvSpPr>
          <p:spPr>
            <a:xfrm>
              <a:off x="6627266" y="1622934"/>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타원 38">
              <a:extLst>
                <a:ext uri="{FF2B5EF4-FFF2-40B4-BE49-F238E27FC236}">
                  <a16:creationId xmlns:a16="http://schemas.microsoft.com/office/drawing/2014/main" id="{C4CB1341-CB78-BFD4-28FE-3AAC1B39F9E2}"/>
                </a:ext>
              </a:extLst>
            </p:cNvPr>
            <p:cNvSpPr/>
            <p:nvPr/>
          </p:nvSpPr>
          <p:spPr>
            <a:xfrm>
              <a:off x="6626940" y="2162059"/>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타원 39">
              <a:extLst>
                <a:ext uri="{FF2B5EF4-FFF2-40B4-BE49-F238E27FC236}">
                  <a16:creationId xmlns:a16="http://schemas.microsoft.com/office/drawing/2014/main" id="{BD854A34-A7C8-ACB1-DD60-2C046B9A56EE}"/>
                </a:ext>
              </a:extLst>
            </p:cNvPr>
            <p:cNvSpPr/>
            <p:nvPr/>
          </p:nvSpPr>
          <p:spPr>
            <a:xfrm>
              <a:off x="6626940" y="2701184"/>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41" name="직선 연결선 40">
              <a:extLst>
                <a:ext uri="{FF2B5EF4-FFF2-40B4-BE49-F238E27FC236}">
                  <a16:creationId xmlns:a16="http://schemas.microsoft.com/office/drawing/2014/main" id="{F42536E8-4C6C-9837-493F-AC5E8188D3C2}"/>
                </a:ext>
              </a:extLst>
            </p:cNvPr>
            <p:cNvCxnSpPr>
              <a:endCxn id="36" idx="2"/>
            </p:cNvCxnSpPr>
            <p:nvPr/>
          </p:nvCxnSpPr>
          <p:spPr>
            <a:xfrm>
              <a:off x="6274204" y="788759"/>
              <a:ext cx="353062" cy="0"/>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F96CB99-5A58-600A-C036-C9CD11D4F87E}"/>
                </a:ext>
              </a:extLst>
            </p:cNvPr>
            <p:cNvSpPr txBox="1"/>
            <p:nvPr/>
          </p:nvSpPr>
          <p:spPr>
            <a:xfrm>
              <a:off x="6735780" y="1182253"/>
              <a:ext cx="550151" cy="246221"/>
            </a:xfrm>
            <a:prstGeom prst="rect">
              <a:avLst/>
            </a:prstGeom>
            <a:noFill/>
          </p:spPr>
          <p:txBody>
            <a:bodyPr wrap="none" rtlCol="0">
              <a:spAutoFit/>
            </a:bodyPr>
            <a:lstStyle/>
            <a:p>
              <a:r>
                <a:rPr lang="ko-KR" altLang="en-US" sz="1000" dirty="0">
                  <a:latin typeface="나눔스퀘어 네오 Bold" panose="00000800000000000000" pitchFamily="2" charset="-127"/>
                  <a:ea typeface="나눔스퀘어 네오 Bold" panose="00000800000000000000" pitchFamily="2" charset="-127"/>
                </a:rPr>
                <a:t>아이디</a:t>
              </a:r>
            </a:p>
          </p:txBody>
        </p:sp>
        <p:sp>
          <p:nvSpPr>
            <p:cNvPr id="43" name="TextBox 42">
              <a:extLst>
                <a:ext uri="{FF2B5EF4-FFF2-40B4-BE49-F238E27FC236}">
                  <a16:creationId xmlns:a16="http://schemas.microsoft.com/office/drawing/2014/main" id="{8140FBF5-7EBE-B51F-619C-B481EE4D1DB1}"/>
                </a:ext>
              </a:extLst>
            </p:cNvPr>
            <p:cNvSpPr txBox="1"/>
            <p:nvPr/>
          </p:nvSpPr>
          <p:spPr>
            <a:xfrm>
              <a:off x="6676149" y="669615"/>
              <a:ext cx="671979" cy="246221"/>
            </a:xfrm>
            <a:prstGeom prst="rect">
              <a:avLst/>
            </a:prstGeom>
            <a:noFill/>
          </p:spPr>
          <p:txBody>
            <a:bodyPr wrap="none" rtlCol="0">
              <a:spAutoFit/>
            </a:bodyPr>
            <a:lstStyle/>
            <a:p>
              <a:r>
                <a:rPr lang="ko-KR" altLang="en-US" sz="1000" dirty="0">
                  <a:latin typeface="나눔스퀘어 네오 Bold" panose="00000800000000000000" pitchFamily="2" charset="-127"/>
                  <a:ea typeface="나눔스퀘어 네오 Bold" panose="00000800000000000000" pitchFamily="2" charset="-127"/>
                </a:rPr>
                <a:t>등록번호</a:t>
              </a:r>
            </a:p>
          </p:txBody>
        </p:sp>
        <p:sp>
          <p:nvSpPr>
            <p:cNvPr id="44" name="TextBox 43">
              <a:extLst>
                <a:ext uri="{FF2B5EF4-FFF2-40B4-BE49-F238E27FC236}">
                  <a16:creationId xmlns:a16="http://schemas.microsoft.com/office/drawing/2014/main" id="{8ABD0C9D-D476-3246-354F-DC6AD10438AA}"/>
                </a:ext>
              </a:extLst>
            </p:cNvPr>
            <p:cNvSpPr txBox="1"/>
            <p:nvPr/>
          </p:nvSpPr>
          <p:spPr>
            <a:xfrm>
              <a:off x="6791898" y="1724523"/>
              <a:ext cx="428323"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이름</a:t>
              </a:r>
              <a:endParaRPr lang="en-US" altLang="ko-KR" sz="1000" dirty="0">
                <a:latin typeface="나눔스퀘어 네오 Bold" panose="00000800000000000000" pitchFamily="2" charset="-127"/>
                <a:ea typeface="나눔스퀘어 네오 Bold" panose="00000800000000000000" pitchFamily="2" charset="-127"/>
              </a:endParaRPr>
            </a:p>
          </p:txBody>
        </p:sp>
        <p:sp>
          <p:nvSpPr>
            <p:cNvPr id="45" name="TextBox 44">
              <a:extLst>
                <a:ext uri="{FF2B5EF4-FFF2-40B4-BE49-F238E27FC236}">
                  <a16:creationId xmlns:a16="http://schemas.microsoft.com/office/drawing/2014/main" id="{6A1D90CA-D062-81EC-A203-AEB272BA5AD0}"/>
                </a:ext>
              </a:extLst>
            </p:cNvPr>
            <p:cNvSpPr txBox="1"/>
            <p:nvPr/>
          </p:nvSpPr>
          <p:spPr>
            <a:xfrm>
              <a:off x="6781946" y="2268949"/>
              <a:ext cx="428323"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제목</a:t>
              </a:r>
            </a:p>
          </p:txBody>
        </p:sp>
        <p:sp>
          <p:nvSpPr>
            <p:cNvPr id="46" name="TextBox 45">
              <a:extLst>
                <a:ext uri="{FF2B5EF4-FFF2-40B4-BE49-F238E27FC236}">
                  <a16:creationId xmlns:a16="http://schemas.microsoft.com/office/drawing/2014/main" id="{0222F654-B0CF-34BF-AE1D-C6E750F1B3C1}"/>
                </a:ext>
              </a:extLst>
            </p:cNvPr>
            <p:cNvSpPr txBox="1"/>
            <p:nvPr/>
          </p:nvSpPr>
          <p:spPr>
            <a:xfrm>
              <a:off x="6797974" y="2802773"/>
              <a:ext cx="428323"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날짜</a:t>
              </a:r>
            </a:p>
          </p:txBody>
        </p:sp>
        <p:sp>
          <p:nvSpPr>
            <p:cNvPr id="47" name="타원 46">
              <a:extLst>
                <a:ext uri="{FF2B5EF4-FFF2-40B4-BE49-F238E27FC236}">
                  <a16:creationId xmlns:a16="http://schemas.microsoft.com/office/drawing/2014/main" id="{6F573FA0-78AC-9EF0-9022-9281FEC3270E}"/>
                </a:ext>
              </a:extLst>
            </p:cNvPr>
            <p:cNvSpPr/>
            <p:nvPr/>
          </p:nvSpPr>
          <p:spPr>
            <a:xfrm>
              <a:off x="6620864" y="3250697"/>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TextBox 47">
              <a:extLst>
                <a:ext uri="{FF2B5EF4-FFF2-40B4-BE49-F238E27FC236}">
                  <a16:creationId xmlns:a16="http://schemas.microsoft.com/office/drawing/2014/main" id="{3C66EE5E-BC05-E1CF-ECF4-24C1AEA1E589}"/>
                </a:ext>
              </a:extLst>
            </p:cNvPr>
            <p:cNvSpPr txBox="1"/>
            <p:nvPr/>
          </p:nvSpPr>
          <p:spPr>
            <a:xfrm>
              <a:off x="6791897" y="3352286"/>
              <a:ext cx="428323"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내용</a:t>
              </a:r>
            </a:p>
          </p:txBody>
        </p:sp>
        <p:cxnSp>
          <p:nvCxnSpPr>
            <p:cNvPr id="49" name="직선 연결선 48">
              <a:extLst>
                <a:ext uri="{FF2B5EF4-FFF2-40B4-BE49-F238E27FC236}">
                  <a16:creationId xmlns:a16="http://schemas.microsoft.com/office/drawing/2014/main" id="{DDEB84DF-3182-803D-D29F-BA5F143D0993}"/>
                </a:ext>
              </a:extLst>
            </p:cNvPr>
            <p:cNvCxnSpPr>
              <a:cxnSpLocks/>
              <a:stCxn id="35" idx="2"/>
            </p:cNvCxnSpPr>
            <p:nvPr/>
          </p:nvCxnSpPr>
          <p:spPr>
            <a:xfrm>
              <a:off x="5889004" y="1013459"/>
              <a:ext cx="0" cy="2999869"/>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50" name="직선 연결선 49">
              <a:extLst>
                <a:ext uri="{FF2B5EF4-FFF2-40B4-BE49-F238E27FC236}">
                  <a16:creationId xmlns:a16="http://schemas.microsoft.com/office/drawing/2014/main" id="{A5B56428-EBAF-C1A8-E163-01DAC4697C98}"/>
                </a:ext>
              </a:extLst>
            </p:cNvPr>
            <p:cNvCxnSpPr>
              <a:stCxn id="47" idx="2"/>
            </p:cNvCxnSpPr>
            <p:nvPr/>
          </p:nvCxnSpPr>
          <p:spPr>
            <a:xfrm flipH="1" flipV="1">
              <a:off x="5889004" y="3475396"/>
              <a:ext cx="731860"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51" name="직선 연결선 50">
              <a:extLst>
                <a:ext uri="{FF2B5EF4-FFF2-40B4-BE49-F238E27FC236}">
                  <a16:creationId xmlns:a16="http://schemas.microsoft.com/office/drawing/2014/main" id="{58B46045-4186-728A-2B1F-F7914930E2D6}"/>
                </a:ext>
              </a:extLst>
            </p:cNvPr>
            <p:cNvCxnSpPr>
              <a:cxnSpLocks/>
            </p:cNvCxnSpPr>
            <p:nvPr/>
          </p:nvCxnSpPr>
          <p:spPr>
            <a:xfrm flipH="1" flipV="1">
              <a:off x="5891835" y="1303342"/>
              <a:ext cx="787145"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AA647EF3-AB16-E4DD-BA25-22FA05A12740}"/>
                </a:ext>
              </a:extLst>
            </p:cNvPr>
            <p:cNvCxnSpPr/>
            <p:nvPr/>
          </p:nvCxnSpPr>
          <p:spPr>
            <a:xfrm flipH="1" flipV="1">
              <a:off x="5889004" y="1858400"/>
              <a:ext cx="787145"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130CD97A-759F-FC6F-5BAF-FE5AEC3A9FF5}"/>
                </a:ext>
              </a:extLst>
            </p:cNvPr>
            <p:cNvCxnSpPr/>
            <p:nvPr/>
          </p:nvCxnSpPr>
          <p:spPr>
            <a:xfrm flipH="1" flipV="1">
              <a:off x="5890204" y="2385200"/>
              <a:ext cx="787145"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37E0CC47-2BB3-64FE-8FB3-002E763AFB45}"/>
                </a:ext>
              </a:extLst>
            </p:cNvPr>
            <p:cNvCxnSpPr/>
            <p:nvPr/>
          </p:nvCxnSpPr>
          <p:spPr>
            <a:xfrm flipH="1" flipV="1">
              <a:off x="5878800" y="2931470"/>
              <a:ext cx="787145" cy="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sp>
          <p:nvSpPr>
            <p:cNvPr id="57" name="타원 56">
              <a:extLst>
                <a:ext uri="{FF2B5EF4-FFF2-40B4-BE49-F238E27FC236}">
                  <a16:creationId xmlns:a16="http://schemas.microsoft.com/office/drawing/2014/main" id="{8A6CFC38-5320-9168-9BF9-8617FE14CB3B}"/>
                </a:ext>
              </a:extLst>
            </p:cNvPr>
            <p:cNvSpPr/>
            <p:nvPr/>
          </p:nvSpPr>
          <p:spPr>
            <a:xfrm>
              <a:off x="6627266" y="3793412"/>
              <a:ext cx="770400" cy="4494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TextBox 57">
              <a:extLst>
                <a:ext uri="{FF2B5EF4-FFF2-40B4-BE49-F238E27FC236}">
                  <a16:creationId xmlns:a16="http://schemas.microsoft.com/office/drawing/2014/main" id="{03F378D7-6E5E-08C8-1C82-EF3FC99C241A}"/>
                </a:ext>
              </a:extLst>
            </p:cNvPr>
            <p:cNvSpPr txBox="1"/>
            <p:nvPr/>
          </p:nvSpPr>
          <p:spPr>
            <a:xfrm>
              <a:off x="6737384" y="3895001"/>
              <a:ext cx="550152" cy="246221"/>
            </a:xfrm>
            <a:prstGeom prst="rect">
              <a:avLst/>
            </a:prstGeom>
            <a:noFill/>
          </p:spPr>
          <p:txBody>
            <a:bodyPr wrap="none" rtlCol="0">
              <a:spAutoFit/>
            </a:bodyPr>
            <a:lstStyle/>
            <a:p>
              <a:pPr algn="ctr"/>
              <a:r>
                <a:rPr lang="ko-KR" altLang="en-US" sz="1000" dirty="0">
                  <a:latin typeface="나눔스퀘어 네오 Bold" panose="00000800000000000000" pitchFamily="2" charset="-127"/>
                  <a:ea typeface="나눔스퀘어 네오 Bold" panose="00000800000000000000" pitchFamily="2" charset="-127"/>
                </a:rPr>
                <a:t>조회수</a:t>
              </a:r>
            </a:p>
          </p:txBody>
        </p:sp>
        <p:cxnSp>
          <p:nvCxnSpPr>
            <p:cNvPr id="59" name="직선 연결선 58">
              <a:extLst>
                <a:ext uri="{FF2B5EF4-FFF2-40B4-BE49-F238E27FC236}">
                  <a16:creationId xmlns:a16="http://schemas.microsoft.com/office/drawing/2014/main" id="{DDFE82FE-D0FB-1426-5C79-73AE31D02481}"/>
                </a:ext>
              </a:extLst>
            </p:cNvPr>
            <p:cNvCxnSpPr>
              <a:cxnSpLocks/>
            </p:cNvCxnSpPr>
            <p:nvPr/>
          </p:nvCxnSpPr>
          <p:spPr>
            <a:xfrm flipH="1">
              <a:off x="5899209" y="4013329"/>
              <a:ext cx="749297" cy="0"/>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grpSp>
      <p:cxnSp>
        <p:nvCxnSpPr>
          <p:cNvPr id="131" name="직선 연결선 130">
            <a:extLst>
              <a:ext uri="{FF2B5EF4-FFF2-40B4-BE49-F238E27FC236}">
                <a16:creationId xmlns:a16="http://schemas.microsoft.com/office/drawing/2014/main" id="{4065ADC7-661C-1AD3-F1EC-49DF4A11895F}"/>
              </a:ext>
            </a:extLst>
          </p:cNvPr>
          <p:cNvCxnSpPr>
            <a:stCxn id="8" idx="6"/>
          </p:cNvCxnSpPr>
          <p:nvPr/>
        </p:nvCxnSpPr>
        <p:spPr>
          <a:xfrm>
            <a:off x="5356321" y="1337671"/>
            <a:ext cx="1202782" cy="0"/>
          </a:xfrm>
          <a:prstGeom prst="line">
            <a:avLst/>
          </a:prstGeom>
          <a:ln>
            <a:solidFill>
              <a:srgbClr val="00FF00"/>
            </a:solidFill>
            <a:prstDash val="dash"/>
          </a:ln>
        </p:spPr>
        <p:style>
          <a:lnRef idx="1">
            <a:schemeClr val="accent1"/>
          </a:lnRef>
          <a:fillRef idx="0">
            <a:schemeClr val="accent1"/>
          </a:fillRef>
          <a:effectRef idx="0">
            <a:schemeClr val="accent1"/>
          </a:effectRef>
          <a:fontRef idx="minor">
            <a:schemeClr val="tx1"/>
          </a:fontRef>
        </p:style>
      </p:cxnSp>
      <p:sp>
        <p:nvSpPr>
          <p:cNvPr id="132" name="이등변 삼각형 131">
            <a:extLst>
              <a:ext uri="{FF2B5EF4-FFF2-40B4-BE49-F238E27FC236}">
                <a16:creationId xmlns:a16="http://schemas.microsoft.com/office/drawing/2014/main" id="{4CEEDBF5-6D11-EC10-B0DE-172A80BD4F71}"/>
              </a:ext>
            </a:extLst>
          </p:cNvPr>
          <p:cNvSpPr/>
          <p:nvPr/>
        </p:nvSpPr>
        <p:spPr>
          <a:xfrm rot="10800000">
            <a:off x="5821141" y="1219938"/>
            <a:ext cx="273141" cy="235466"/>
          </a:xfrm>
          <a:prstGeom prst="triangl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TextBox 132">
            <a:extLst>
              <a:ext uri="{FF2B5EF4-FFF2-40B4-BE49-F238E27FC236}">
                <a16:creationId xmlns:a16="http://schemas.microsoft.com/office/drawing/2014/main" id="{9483E4FB-E34E-2451-0494-60C3CF680CDF}"/>
              </a:ext>
            </a:extLst>
          </p:cNvPr>
          <p:cNvSpPr txBox="1"/>
          <p:nvPr/>
        </p:nvSpPr>
        <p:spPr>
          <a:xfrm>
            <a:off x="5796449" y="1171173"/>
            <a:ext cx="328936" cy="215444"/>
          </a:xfrm>
          <a:prstGeom prst="rect">
            <a:avLst/>
          </a:prstGeom>
          <a:noFill/>
        </p:spPr>
        <p:txBody>
          <a:bodyPr wrap="none" rtlCol="0">
            <a:spAutoFit/>
          </a:bodyPr>
          <a:lstStyle/>
          <a:p>
            <a:r>
              <a:rPr lang="en-US" altLang="ko-KR" sz="800" dirty="0">
                <a:solidFill>
                  <a:schemeClr val="bg1"/>
                </a:solidFill>
                <a:latin typeface="나눔스퀘어 네오 Bold" panose="00000800000000000000" pitchFamily="2" charset="-127"/>
                <a:ea typeface="나눔스퀘어 네오 Bold" panose="00000800000000000000" pitchFamily="2" charset="-127"/>
              </a:rPr>
              <a:t>PK</a:t>
            </a:r>
            <a:endParaRPr lang="ko-KR" altLang="en-US" sz="800" dirty="0">
              <a:solidFill>
                <a:schemeClr val="bg1"/>
              </a:solidFill>
              <a:latin typeface="나눔스퀘어 네오 Bold" panose="00000800000000000000" pitchFamily="2" charset="-127"/>
              <a:ea typeface="나눔스퀘어 네오 Bold" panose="00000800000000000000" pitchFamily="2" charset="-127"/>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8;p15">
            <a:extLst>
              <a:ext uri="{FF2B5EF4-FFF2-40B4-BE49-F238E27FC236}">
                <a16:creationId xmlns:a16="http://schemas.microsoft.com/office/drawing/2014/main" id="{D82EC9FE-283C-3B6C-AD32-3B86FB36524B}"/>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설계 </a:t>
            </a:r>
            <a:endParaRPr lang="ko-KR" altLang="en-US" sz="1800" dirty="0">
              <a:latin typeface="나눔스퀘어 네오 Bold" panose="00000800000000000000" pitchFamily="2" charset="-127"/>
              <a:ea typeface="나눔스퀘어 네오 Bold" panose="00000800000000000000" pitchFamily="2" charset="-127"/>
            </a:endParaRPr>
          </a:p>
        </p:txBody>
      </p:sp>
      <p:sp>
        <p:nvSpPr>
          <p:cNvPr id="5" name="Google Shape;160;p26">
            <a:extLst>
              <a:ext uri="{FF2B5EF4-FFF2-40B4-BE49-F238E27FC236}">
                <a16:creationId xmlns:a16="http://schemas.microsoft.com/office/drawing/2014/main" id="{81F95104-4663-0EB4-7DED-E44F8F596E8C}"/>
              </a:ext>
            </a:extLst>
          </p:cNvPr>
          <p:cNvSpPr txBox="1"/>
          <p:nvPr/>
        </p:nvSpPr>
        <p:spPr>
          <a:xfrm>
            <a:off x="567624" y="4454993"/>
            <a:ext cx="136077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ER-다이어그램</a:t>
            </a:r>
            <a:endParaRPr dirty="0">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6" name="TextBox 5">
            <a:extLst>
              <a:ext uri="{FF2B5EF4-FFF2-40B4-BE49-F238E27FC236}">
                <a16:creationId xmlns:a16="http://schemas.microsoft.com/office/drawing/2014/main" id="{5196FFFE-43AE-2E95-2874-23311B111793}"/>
              </a:ext>
            </a:extLst>
          </p:cNvPr>
          <p:cNvSpPr txBox="1"/>
          <p:nvPr/>
        </p:nvSpPr>
        <p:spPr>
          <a:xfrm>
            <a:off x="6781963" y="1128457"/>
            <a:ext cx="1564852" cy="307777"/>
          </a:xfrm>
          <a:prstGeom prst="rect">
            <a:avLst/>
          </a:prstGeom>
          <a:solidFill>
            <a:srgbClr val="F5FF81"/>
          </a:solidFill>
        </p:spPr>
        <p:txBody>
          <a:bodyPr wrap="none" rtlCol="0">
            <a:spAutoFit/>
          </a:bodyPr>
          <a:lstStyle/>
          <a:p>
            <a:r>
              <a:rPr lang="en-US" altLang="ko-KR" dirty="0">
                <a:solidFill>
                  <a:schemeClr val="bg1"/>
                </a:solidFill>
                <a:latin typeface="나눔스퀘어 네오 Bold" panose="00000800000000000000" pitchFamily="2" charset="-127"/>
                <a:ea typeface="나눔스퀘어 네오 Bold" panose="00000800000000000000" pitchFamily="2" charset="-127"/>
              </a:rPr>
              <a:t>OUTPUT DATA</a:t>
            </a:r>
            <a:endParaRPr lang="ko-KR" altLang="en-US" dirty="0">
              <a:solidFill>
                <a:schemeClr val="bg1"/>
              </a:solidFill>
              <a:latin typeface="나눔스퀘어 네오 Bold" panose="00000800000000000000" pitchFamily="2" charset="-127"/>
              <a:ea typeface="나눔스퀘어 네오 Bold" panose="00000800000000000000" pitchFamily="2" charset="-127"/>
            </a:endParaRPr>
          </a:p>
        </p:txBody>
      </p:sp>
      <p:sp>
        <p:nvSpPr>
          <p:cNvPr id="7" name="TextBox 6">
            <a:extLst>
              <a:ext uri="{FF2B5EF4-FFF2-40B4-BE49-F238E27FC236}">
                <a16:creationId xmlns:a16="http://schemas.microsoft.com/office/drawing/2014/main" id="{155F6EA9-3683-E616-0300-0415006EF94E}"/>
              </a:ext>
            </a:extLst>
          </p:cNvPr>
          <p:cNvSpPr txBox="1"/>
          <p:nvPr/>
        </p:nvSpPr>
        <p:spPr>
          <a:xfrm>
            <a:off x="6730345" y="1443608"/>
            <a:ext cx="1691489" cy="461665"/>
          </a:xfrm>
          <a:prstGeom prst="rect">
            <a:avLst/>
          </a:prstGeom>
          <a:noFill/>
        </p:spPr>
        <p:txBody>
          <a:bodyPr wrap="none" rtlCol="0">
            <a:spAutoFit/>
          </a:bodyPr>
          <a:lstStyle/>
          <a:p>
            <a:pPr algn="ctr"/>
            <a:r>
              <a:rPr lang="en-US" altLang="ko-KR" sz="1200" dirty="0">
                <a:solidFill>
                  <a:schemeClr val="tx1"/>
                </a:solidFill>
                <a:latin typeface="나눔스퀘어 네오 Light" panose="00000400000000000000" pitchFamily="2" charset="-127"/>
                <a:ea typeface="나눔스퀘어 네오 Light" panose="00000400000000000000" pitchFamily="2" charset="-127"/>
              </a:rPr>
              <a:t>DB</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에 저장된</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 </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데이터를 </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서비스 페이지에 출력</a:t>
            </a:r>
          </a:p>
        </p:txBody>
      </p:sp>
      <p:sp>
        <p:nvSpPr>
          <p:cNvPr id="8" name="사각형: 둥근 모서리 7">
            <a:extLst>
              <a:ext uri="{FF2B5EF4-FFF2-40B4-BE49-F238E27FC236}">
                <a16:creationId xmlns:a16="http://schemas.microsoft.com/office/drawing/2014/main" id="{93BC1650-1683-704F-4CF2-740A2E5170A3}"/>
              </a:ext>
            </a:extLst>
          </p:cNvPr>
          <p:cNvSpPr/>
          <p:nvPr/>
        </p:nvSpPr>
        <p:spPr>
          <a:xfrm>
            <a:off x="477611" y="2166132"/>
            <a:ext cx="770400" cy="449400"/>
          </a:xfrm>
          <a:prstGeom prst="roundRect">
            <a:avLst/>
          </a:prstGeom>
          <a:noFill/>
          <a:ln>
            <a:solidFill>
              <a:srgbClr val="F5FF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000" dirty="0">
                <a:solidFill>
                  <a:schemeClr val="tx1"/>
                </a:solidFill>
                <a:latin typeface="나눔스퀘어 네오 Light" panose="00000400000000000000" pitchFamily="2" charset="-127"/>
                <a:ea typeface="나눔스퀘어 네오 Light" panose="00000400000000000000" pitchFamily="2" charset="-127"/>
              </a:rPr>
              <a:t>시장 정보</a:t>
            </a:r>
          </a:p>
        </p:txBody>
      </p:sp>
      <p:cxnSp>
        <p:nvCxnSpPr>
          <p:cNvPr id="10" name="직선 연결선 9">
            <a:extLst>
              <a:ext uri="{FF2B5EF4-FFF2-40B4-BE49-F238E27FC236}">
                <a16:creationId xmlns:a16="http://schemas.microsoft.com/office/drawing/2014/main" id="{4CDACE96-75D5-8B14-2A26-CD0B35981AA4}"/>
              </a:ext>
            </a:extLst>
          </p:cNvPr>
          <p:cNvCxnSpPr>
            <a:stCxn id="8" idx="2"/>
          </p:cNvCxnSpPr>
          <p:nvPr/>
        </p:nvCxnSpPr>
        <p:spPr>
          <a:xfrm>
            <a:off x="862811" y="2615532"/>
            <a:ext cx="1671" cy="583211"/>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grpSp>
        <p:nvGrpSpPr>
          <p:cNvPr id="42" name="그룹 41">
            <a:extLst>
              <a:ext uri="{FF2B5EF4-FFF2-40B4-BE49-F238E27FC236}">
                <a16:creationId xmlns:a16="http://schemas.microsoft.com/office/drawing/2014/main" id="{632C6113-ECF7-2AF3-2487-AA34DEBE1EDF}"/>
              </a:ext>
            </a:extLst>
          </p:cNvPr>
          <p:cNvGrpSpPr/>
          <p:nvPr/>
        </p:nvGrpSpPr>
        <p:grpSpPr>
          <a:xfrm>
            <a:off x="1309339" y="3189324"/>
            <a:ext cx="649537" cy="396000"/>
            <a:chOff x="1250243" y="2563454"/>
            <a:chExt cx="649537" cy="396000"/>
          </a:xfrm>
        </p:grpSpPr>
        <p:sp>
          <p:nvSpPr>
            <p:cNvPr id="11" name="타원 10">
              <a:extLst>
                <a:ext uri="{FF2B5EF4-FFF2-40B4-BE49-F238E27FC236}">
                  <a16:creationId xmlns:a16="http://schemas.microsoft.com/office/drawing/2014/main" id="{038885F9-B472-B7C2-772B-4DA5CE35EEAA}"/>
                </a:ext>
              </a:extLst>
            </p:cNvPr>
            <p:cNvSpPr/>
            <p:nvPr/>
          </p:nvSpPr>
          <p:spPr>
            <a:xfrm>
              <a:off x="1251119" y="2563454"/>
              <a:ext cx="648000" cy="396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9C522CC1-BC55-29EB-BE83-C0DEB714788A}"/>
                </a:ext>
              </a:extLst>
            </p:cNvPr>
            <p:cNvSpPr txBox="1"/>
            <p:nvPr/>
          </p:nvSpPr>
          <p:spPr>
            <a:xfrm>
              <a:off x="1250243" y="2641894"/>
              <a:ext cx="649537" cy="230832"/>
            </a:xfrm>
            <a:prstGeom prst="rect">
              <a:avLst/>
            </a:prstGeom>
            <a:noFill/>
          </p:spPr>
          <p:txBody>
            <a:bodyPr wrap="none" rtlCol="0">
              <a:spAutoFit/>
            </a:bodyPr>
            <a:lstStyle/>
            <a:p>
              <a:pPr algn="ctr"/>
              <a:r>
                <a:rPr lang="ko-KR" altLang="en-US" sz="900" dirty="0">
                  <a:latin typeface="나눔스퀘어 네오 Bold" panose="00000800000000000000" pitchFamily="2" charset="-127"/>
                  <a:ea typeface="나눔스퀘어 네오 Bold" panose="00000800000000000000" pitchFamily="2" charset="-127"/>
                </a:rPr>
                <a:t>시장 유형</a:t>
              </a:r>
            </a:p>
          </p:txBody>
        </p:sp>
      </p:grpSp>
      <p:grpSp>
        <p:nvGrpSpPr>
          <p:cNvPr id="44" name="그룹 43">
            <a:extLst>
              <a:ext uri="{FF2B5EF4-FFF2-40B4-BE49-F238E27FC236}">
                <a16:creationId xmlns:a16="http://schemas.microsoft.com/office/drawing/2014/main" id="{9F9FC9D0-0731-D6FF-70A3-F0A51674C152}"/>
              </a:ext>
            </a:extLst>
          </p:cNvPr>
          <p:cNvGrpSpPr/>
          <p:nvPr/>
        </p:nvGrpSpPr>
        <p:grpSpPr>
          <a:xfrm>
            <a:off x="2800898" y="3203848"/>
            <a:ext cx="648000" cy="396000"/>
            <a:chOff x="2704284" y="2570590"/>
            <a:chExt cx="648000" cy="396000"/>
          </a:xfrm>
        </p:grpSpPr>
        <p:sp>
          <p:nvSpPr>
            <p:cNvPr id="13" name="타원 12">
              <a:extLst>
                <a:ext uri="{FF2B5EF4-FFF2-40B4-BE49-F238E27FC236}">
                  <a16:creationId xmlns:a16="http://schemas.microsoft.com/office/drawing/2014/main" id="{3B17EE91-FFF8-196F-FF9C-09AA13A9FA88}"/>
                </a:ext>
              </a:extLst>
            </p:cNvPr>
            <p:cNvSpPr/>
            <p:nvPr/>
          </p:nvSpPr>
          <p:spPr>
            <a:xfrm>
              <a:off x="2704284" y="2570590"/>
              <a:ext cx="648000" cy="396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057BFD58-A610-ACD8-8D96-08BE90D21366}"/>
                </a:ext>
              </a:extLst>
            </p:cNvPr>
            <p:cNvSpPr txBox="1"/>
            <p:nvPr/>
          </p:nvSpPr>
          <p:spPr>
            <a:xfrm>
              <a:off x="2834158" y="2656959"/>
              <a:ext cx="402674" cy="230832"/>
            </a:xfrm>
            <a:prstGeom prst="rect">
              <a:avLst/>
            </a:prstGeom>
            <a:noFill/>
          </p:spPr>
          <p:txBody>
            <a:bodyPr wrap="none" rtlCol="0">
              <a:spAutoFit/>
            </a:bodyPr>
            <a:lstStyle/>
            <a:p>
              <a:pPr algn="ctr"/>
              <a:r>
                <a:rPr lang="ko-KR" altLang="en-US" sz="900" dirty="0">
                  <a:latin typeface="나눔스퀘어 네오 Bold" panose="00000800000000000000" pitchFamily="2" charset="-127"/>
                  <a:ea typeface="나눔스퀘어 네오 Bold" panose="00000800000000000000" pitchFamily="2" charset="-127"/>
                </a:rPr>
                <a:t>주소</a:t>
              </a:r>
            </a:p>
          </p:txBody>
        </p:sp>
      </p:grpSp>
      <p:grpSp>
        <p:nvGrpSpPr>
          <p:cNvPr id="43" name="그룹 42">
            <a:extLst>
              <a:ext uri="{FF2B5EF4-FFF2-40B4-BE49-F238E27FC236}">
                <a16:creationId xmlns:a16="http://schemas.microsoft.com/office/drawing/2014/main" id="{9D0F023B-56E7-B6F6-C24A-C3173D2E2954}"/>
              </a:ext>
            </a:extLst>
          </p:cNvPr>
          <p:cNvGrpSpPr/>
          <p:nvPr/>
        </p:nvGrpSpPr>
        <p:grpSpPr>
          <a:xfrm>
            <a:off x="2049918" y="3211110"/>
            <a:ext cx="659938" cy="396000"/>
            <a:chOff x="1972350" y="2571032"/>
            <a:chExt cx="659938" cy="396000"/>
          </a:xfrm>
        </p:grpSpPr>
        <p:sp>
          <p:nvSpPr>
            <p:cNvPr id="15" name="타원 14">
              <a:extLst>
                <a:ext uri="{FF2B5EF4-FFF2-40B4-BE49-F238E27FC236}">
                  <a16:creationId xmlns:a16="http://schemas.microsoft.com/office/drawing/2014/main" id="{C4AE4977-6230-22D4-F108-650DB974CA5F}"/>
                </a:ext>
              </a:extLst>
            </p:cNvPr>
            <p:cNvSpPr/>
            <p:nvPr/>
          </p:nvSpPr>
          <p:spPr>
            <a:xfrm>
              <a:off x="1984288" y="2571032"/>
              <a:ext cx="648000" cy="396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8C5548B2-FF74-61EF-1E3D-A3BD0E0EC4F8}"/>
                </a:ext>
              </a:extLst>
            </p:cNvPr>
            <p:cNvSpPr txBox="1"/>
            <p:nvPr/>
          </p:nvSpPr>
          <p:spPr>
            <a:xfrm>
              <a:off x="1972350" y="2653616"/>
              <a:ext cx="649537" cy="230832"/>
            </a:xfrm>
            <a:prstGeom prst="rect">
              <a:avLst/>
            </a:prstGeom>
            <a:noFill/>
          </p:spPr>
          <p:txBody>
            <a:bodyPr wrap="none" rtlCol="0">
              <a:spAutoFit/>
            </a:bodyPr>
            <a:lstStyle/>
            <a:p>
              <a:pPr algn="ctr"/>
              <a:r>
                <a:rPr lang="ko-KR" altLang="en-US" sz="900" dirty="0">
                  <a:latin typeface="나눔스퀘어 네오 Bold" panose="00000800000000000000" pitchFamily="2" charset="-127"/>
                  <a:ea typeface="나눔스퀘어 네오 Bold" panose="00000800000000000000" pitchFamily="2" charset="-127"/>
                </a:rPr>
                <a:t>지역 구분</a:t>
              </a:r>
            </a:p>
          </p:txBody>
        </p:sp>
      </p:grpSp>
      <p:grpSp>
        <p:nvGrpSpPr>
          <p:cNvPr id="45" name="그룹 44">
            <a:extLst>
              <a:ext uri="{FF2B5EF4-FFF2-40B4-BE49-F238E27FC236}">
                <a16:creationId xmlns:a16="http://schemas.microsoft.com/office/drawing/2014/main" id="{1F4CE47F-5687-2E8B-D244-DF9C0BD70E86}"/>
              </a:ext>
            </a:extLst>
          </p:cNvPr>
          <p:cNvGrpSpPr/>
          <p:nvPr/>
        </p:nvGrpSpPr>
        <p:grpSpPr>
          <a:xfrm>
            <a:off x="3539940" y="3196586"/>
            <a:ext cx="648000" cy="396000"/>
            <a:chOff x="3414247" y="2563454"/>
            <a:chExt cx="648000" cy="396000"/>
          </a:xfrm>
        </p:grpSpPr>
        <p:sp>
          <p:nvSpPr>
            <p:cNvPr id="17" name="타원 16">
              <a:extLst>
                <a:ext uri="{FF2B5EF4-FFF2-40B4-BE49-F238E27FC236}">
                  <a16:creationId xmlns:a16="http://schemas.microsoft.com/office/drawing/2014/main" id="{1C0A982B-1E3E-A7A2-0D0C-5949C5E8534E}"/>
                </a:ext>
              </a:extLst>
            </p:cNvPr>
            <p:cNvSpPr/>
            <p:nvPr/>
          </p:nvSpPr>
          <p:spPr>
            <a:xfrm>
              <a:off x="3414247" y="2563454"/>
              <a:ext cx="648000" cy="396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TextBox 17">
              <a:extLst>
                <a:ext uri="{FF2B5EF4-FFF2-40B4-BE49-F238E27FC236}">
                  <a16:creationId xmlns:a16="http://schemas.microsoft.com/office/drawing/2014/main" id="{5E199233-19A6-F437-3F73-C66414ACA07B}"/>
                </a:ext>
              </a:extLst>
            </p:cNvPr>
            <p:cNvSpPr txBox="1"/>
            <p:nvPr/>
          </p:nvSpPr>
          <p:spPr>
            <a:xfrm>
              <a:off x="3484248" y="2648872"/>
              <a:ext cx="511679" cy="230832"/>
            </a:xfrm>
            <a:prstGeom prst="rect">
              <a:avLst/>
            </a:prstGeom>
            <a:noFill/>
          </p:spPr>
          <p:txBody>
            <a:bodyPr wrap="none" rtlCol="0">
              <a:spAutoFit/>
            </a:bodyPr>
            <a:lstStyle/>
            <a:p>
              <a:pPr algn="ctr"/>
              <a:r>
                <a:rPr lang="ko-KR" altLang="en-US" sz="900" dirty="0" err="1">
                  <a:latin typeface="나눔스퀘어 네오 Bold" panose="00000800000000000000" pitchFamily="2" charset="-127"/>
                  <a:ea typeface="나눔스퀘어 네오 Bold" panose="00000800000000000000" pitchFamily="2" charset="-127"/>
                </a:rPr>
                <a:t>점포수</a:t>
              </a:r>
              <a:endParaRPr lang="ko-KR" altLang="en-US" sz="900" dirty="0">
                <a:latin typeface="나눔스퀘어 네오 Bold" panose="00000800000000000000" pitchFamily="2" charset="-127"/>
                <a:ea typeface="나눔스퀘어 네오 Bold" panose="00000800000000000000" pitchFamily="2" charset="-127"/>
              </a:endParaRPr>
            </a:p>
          </p:txBody>
        </p:sp>
      </p:grpSp>
      <p:grpSp>
        <p:nvGrpSpPr>
          <p:cNvPr id="46" name="그룹 45">
            <a:extLst>
              <a:ext uri="{FF2B5EF4-FFF2-40B4-BE49-F238E27FC236}">
                <a16:creationId xmlns:a16="http://schemas.microsoft.com/office/drawing/2014/main" id="{6DF5AFD6-D370-9A28-0DE4-716A79158F46}"/>
              </a:ext>
            </a:extLst>
          </p:cNvPr>
          <p:cNvGrpSpPr/>
          <p:nvPr/>
        </p:nvGrpSpPr>
        <p:grpSpPr>
          <a:xfrm>
            <a:off x="4278982" y="3218372"/>
            <a:ext cx="653699" cy="396000"/>
            <a:chOff x="4131401" y="2575851"/>
            <a:chExt cx="653699" cy="396000"/>
          </a:xfrm>
        </p:grpSpPr>
        <p:sp>
          <p:nvSpPr>
            <p:cNvPr id="19" name="타원 18">
              <a:extLst>
                <a:ext uri="{FF2B5EF4-FFF2-40B4-BE49-F238E27FC236}">
                  <a16:creationId xmlns:a16="http://schemas.microsoft.com/office/drawing/2014/main" id="{F138ABD2-C373-622D-6DC1-08CAAFB8805C}"/>
                </a:ext>
              </a:extLst>
            </p:cNvPr>
            <p:cNvSpPr/>
            <p:nvPr/>
          </p:nvSpPr>
          <p:spPr>
            <a:xfrm>
              <a:off x="4137100" y="2575851"/>
              <a:ext cx="648000" cy="396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900">
                <a:latin typeface="나눔스퀘어 네오 Bold" panose="00000800000000000000" pitchFamily="2" charset="-127"/>
                <a:ea typeface="나눔스퀘어 네오 Bold" panose="00000800000000000000" pitchFamily="2" charset="-127"/>
              </a:endParaRPr>
            </a:p>
          </p:txBody>
        </p:sp>
        <p:sp>
          <p:nvSpPr>
            <p:cNvPr id="20" name="TextBox 19">
              <a:extLst>
                <a:ext uri="{FF2B5EF4-FFF2-40B4-BE49-F238E27FC236}">
                  <a16:creationId xmlns:a16="http://schemas.microsoft.com/office/drawing/2014/main" id="{58B15CE5-FC18-D65E-87F0-30FFE5463AE0}"/>
                </a:ext>
              </a:extLst>
            </p:cNvPr>
            <p:cNvSpPr txBox="1"/>
            <p:nvPr/>
          </p:nvSpPr>
          <p:spPr>
            <a:xfrm>
              <a:off x="4131401" y="2656959"/>
              <a:ext cx="649537" cy="230832"/>
            </a:xfrm>
            <a:prstGeom prst="rect">
              <a:avLst/>
            </a:prstGeom>
            <a:noFill/>
          </p:spPr>
          <p:txBody>
            <a:bodyPr wrap="none" rtlCol="0">
              <a:spAutoFit/>
            </a:bodyPr>
            <a:lstStyle/>
            <a:p>
              <a:pPr algn="ctr"/>
              <a:r>
                <a:rPr lang="ko-KR" altLang="en-US" sz="900" dirty="0">
                  <a:latin typeface="나눔스퀘어 네오 Bold" panose="00000800000000000000" pitchFamily="2" charset="-127"/>
                  <a:ea typeface="나눔스퀘어 네오 Bold" panose="00000800000000000000" pitchFamily="2" charset="-127"/>
                </a:rPr>
                <a:t>취급 품목</a:t>
              </a:r>
            </a:p>
          </p:txBody>
        </p:sp>
      </p:grpSp>
      <p:grpSp>
        <p:nvGrpSpPr>
          <p:cNvPr id="47" name="그룹 46">
            <a:extLst>
              <a:ext uri="{FF2B5EF4-FFF2-40B4-BE49-F238E27FC236}">
                <a16:creationId xmlns:a16="http://schemas.microsoft.com/office/drawing/2014/main" id="{68AAB8D2-EBAB-BB62-941A-24CF7A8DD423}"/>
              </a:ext>
            </a:extLst>
          </p:cNvPr>
          <p:cNvGrpSpPr/>
          <p:nvPr/>
        </p:nvGrpSpPr>
        <p:grpSpPr>
          <a:xfrm>
            <a:off x="5023723" y="3214896"/>
            <a:ext cx="657638" cy="396000"/>
            <a:chOff x="4850510" y="2571032"/>
            <a:chExt cx="657638" cy="396000"/>
          </a:xfrm>
        </p:grpSpPr>
        <p:sp>
          <p:nvSpPr>
            <p:cNvPr id="21" name="타원 20">
              <a:extLst>
                <a:ext uri="{FF2B5EF4-FFF2-40B4-BE49-F238E27FC236}">
                  <a16:creationId xmlns:a16="http://schemas.microsoft.com/office/drawing/2014/main" id="{B636B9B9-E0FB-580C-C4E7-053E9E35EC88}"/>
                </a:ext>
              </a:extLst>
            </p:cNvPr>
            <p:cNvSpPr/>
            <p:nvPr/>
          </p:nvSpPr>
          <p:spPr>
            <a:xfrm>
              <a:off x="4860148" y="2571032"/>
              <a:ext cx="648000" cy="396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TextBox 21">
              <a:extLst>
                <a:ext uri="{FF2B5EF4-FFF2-40B4-BE49-F238E27FC236}">
                  <a16:creationId xmlns:a16="http://schemas.microsoft.com/office/drawing/2014/main" id="{571FA824-F4C6-990C-B1CC-229EB2AB109F}"/>
                </a:ext>
              </a:extLst>
            </p:cNvPr>
            <p:cNvSpPr txBox="1"/>
            <p:nvPr/>
          </p:nvSpPr>
          <p:spPr>
            <a:xfrm>
              <a:off x="4850510" y="2592381"/>
              <a:ext cx="649537" cy="369332"/>
            </a:xfrm>
            <a:prstGeom prst="rect">
              <a:avLst/>
            </a:prstGeom>
            <a:noFill/>
          </p:spPr>
          <p:txBody>
            <a:bodyPr wrap="none" rtlCol="0">
              <a:spAutoFit/>
            </a:bodyPr>
            <a:lstStyle/>
            <a:p>
              <a:pPr algn="ctr"/>
              <a:r>
                <a:rPr lang="ko-KR" altLang="en-US" sz="900" dirty="0">
                  <a:latin typeface="나눔스퀘어 네오 Bold" panose="00000800000000000000" pitchFamily="2" charset="-127"/>
                  <a:ea typeface="나눔스퀘어 네오 Bold" panose="00000800000000000000" pitchFamily="2" charset="-127"/>
                </a:rPr>
                <a:t>사용 가능</a:t>
              </a:r>
              <a:endParaRPr lang="en-US" altLang="ko-KR" sz="900" dirty="0">
                <a:latin typeface="나눔스퀘어 네오 Bold" panose="00000800000000000000" pitchFamily="2" charset="-127"/>
                <a:ea typeface="나눔스퀘어 네오 Bold" panose="00000800000000000000" pitchFamily="2" charset="-127"/>
              </a:endParaRPr>
            </a:p>
            <a:p>
              <a:pPr algn="ctr"/>
              <a:r>
                <a:rPr lang="ko-KR" altLang="en-US" sz="900" dirty="0">
                  <a:latin typeface="나눔스퀘어 네오 Bold" panose="00000800000000000000" pitchFamily="2" charset="-127"/>
                  <a:ea typeface="나눔스퀘어 네오 Bold" panose="00000800000000000000" pitchFamily="2" charset="-127"/>
                </a:rPr>
                <a:t>상품권</a:t>
              </a:r>
            </a:p>
          </p:txBody>
        </p:sp>
      </p:grpSp>
      <p:grpSp>
        <p:nvGrpSpPr>
          <p:cNvPr id="49" name="그룹 48">
            <a:extLst>
              <a:ext uri="{FF2B5EF4-FFF2-40B4-BE49-F238E27FC236}">
                <a16:creationId xmlns:a16="http://schemas.microsoft.com/office/drawing/2014/main" id="{797A7605-D286-BF0A-461A-B5B7D893F6B6}"/>
              </a:ext>
            </a:extLst>
          </p:cNvPr>
          <p:cNvGrpSpPr/>
          <p:nvPr/>
        </p:nvGrpSpPr>
        <p:grpSpPr>
          <a:xfrm>
            <a:off x="6537026" y="3214400"/>
            <a:ext cx="648000" cy="396000"/>
            <a:chOff x="6306049" y="2589054"/>
            <a:chExt cx="648000" cy="396000"/>
          </a:xfrm>
        </p:grpSpPr>
        <p:sp>
          <p:nvSpPr>
            <p:cNvPr id="25" name="타원 24">
              <a:extLst>
                <a:ext uri="{FF2B5EF4-FFF2-40B4-BE49-F238E27FC236}">
                  <a16:creationId xmlns:a16="http://schemas.microsoft.com/office/drawing/2014/main" id="{70ABA0CB-06CA-77B2-1672-43975B264B10}"/>
                </a:ext>
              </a:extLst>
            </p:cNvPr>
            <p:cNvSpPr/>
            <p:nvPr/>
          </p:nvSpPr>
          <p:spPr>
            <a:xfrm>
              <a:off x="6306049" y="2589054"/>
              <a:ext cx="648000" cy="396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TextBox 25">
              <a:extLst>
                <a:ext uri="{FF2B5EF4-FFF2-40B4-BE49-F238E27FC236}">
                  <a16:creationId xmlns:a16="http://schemas.microsoft.com/office/drawing/2014/main" id="{36EB5EE2-3D52-37C0-AEF8-4DA75C5FD74A}"/>
                </a:ext>
              </a:extLst>
            </p:cNvPr>
            <p:cNvSpPr txBox="1"/>
            <p:nvPr/>
          </p:nvSpPr>
          <p:spPr>
            <a:xfrm>
              <a:off x="6328588" y="2593600"/>
              <a:ext cx="620683" cy="369332"/>
            </a:xfrm>
            <a:prstGeom prst="rect">
              <a:avLst/>
            </a:prstGeom>
            <a:noFill/>
          </p:spPr>
          <p:txBody>
            <a:bodyPr wrap="none" rtlCol="0">
              <a:spAutoFit/>
            </a:bodyPr>
            <a:lstStyle/>
            <a:p>
              <a:pPr algn="ctr"/>
              <a:r>
                <a:rPr lang="ko-KR" altLang="en-US" sz="900" dirty="0">
                  <a:latin typeface="나눔스퀘어 네오 Bold" panose="00000800000000000000" pitchFamily="2" charset="-127"/>
                  <a:ea typeface="나눔스퀘어 네오 Bold" panose="00000800000000000000" pitchFamily="2" charset="-127"/>
                </a:rPr>
                <a:t>주차장</a:t>
              </a:r>
              <a:endParaRPr lang="en-US" altLang="ko-KR" sz="900" dirty="0">
                <a:latin typeface="나눔스퀘어 네오 Bold" panose="00000800000000000000" pitchFamily="2" charset="-127"/>
                <a:ea typeface="나눔스퀘어 네오 Bold" panose="00000800000000000000" pitchFamily="2" charset="-127"/>
              </a:endParaRPr>
            </a:p>
            <a:p>
              <a:pPr algn="ctr"/>
              <a:r>
                <a:rPr lang="ko-KR" altLang="en-US" sz="900" dirty="0">
                  <a:latin typeface="나눔스퀘어 네오 Bold" panose="00000800000000000000" pitchFamily="2" charset="-127"/>
                  <a:ea typeface="나눔스퀘어 네오 Bold" panose="00000800000000000000" pitchFamily="2" charset="-127"/>
                </a:rPr>
                <a:t>보유여부</a:t>
              </a:r>
            </a:p>
          </p:txBody>
        </p:sp>
      </p:grpSp>
      <p:grpSp>
        <p:nvGrpSpPr>
          <p:cNvPr id="50" name="그룹 49">
            <a:extLst>
              <a:ext uri="{FF2B5EF4-FFF2-40B4-BE49-F238E27FC236}">
                <a16:creationId xmlns:a16="http://schemas.microsoft.com/office/drawing/2014/main" id="{51EF4508-9741-8A1A-95D0-5DFC1BFC8E28}"/>
              </a:ext>
            </a:extLst>
          </p:cNvPr>
          <p:cNvGrpSpPr/>
          <p:nvPr/>
        </p:nvGrpSpPr>
        <p:grpSpPr>
          <a:xfrm>
            <a:off x="7276068" y="3229422"/>
            <a:ext cx="648000" cy="396000"/>
            <a:chOff x="7024949" y="2582861"/>
            <a:chExt cx="648000" cy="396000"/>
          </a:xfrm>
        </p:grpSpPr>
        <p:sp>
          <p:nvSpPr>
            <p:cNvPr id="27" name="타원 26">
              <a:extLst>
                <a:ext uri="{FF2B5EF4-FFF2-40B4-BE49-F238E27FC236}">
                  <a16:creationId xmlns:a16="http://schemas.microsoft.com/office/drawing/2014/main" id="{54B7BBB3-C61B-873E-92C0-F8F17E77833D}"/>
                </a:ext>
              </a:extLst>
            </p:cNvPr>
            <p:cNvSpPr/>
            <p:nvPr/>
          </p:nvSpPr>
          <p:spPr>
            <a:xfrm>
              <a:off x="7024949" y="2582861"/>
              <a:ext cx="648000" cy="396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TextBox 27">
              <a:extLst>
                <a:ext uri="{FF2B5EF4-FFF2-40B4-BE49-F238E27FC236}">
                  <a16:creationId xmlns:a16="http://schemas.microsoft.com/office/drawing/2014/main" id="{ADC0CB07-0EAE-4CC6-285D-2FE8F3D71D81}"/>
                </a:ext>
              </a:extLst>
            </p:cNvPr>
            <p:cNvSpPr txBox="1"/>
            <p:nvPr/>
          </p:nvSpPr>
          <p:spPr>
            <a:xfrm>
              <a:off x="7145719" y="2663494"/>
              <a:ext cx="402675" cy="230832"/>
            </a:xfrm>
            <a:prstGeom prst="rect">
              <a:avLst/>
            </a:prstGeom>
            <a:noFill/>
          </p:spPr>
          <p:txBody>
            <a:bodyPr wrap="none" rtlCol="0">
              <a:spAutoFit/>
            </a:bodyPr>
            <a:lstStyle/>
            <a:p>
              <a:pPr algn="ctr"/>
              <a:r>
                <a:rPr lang="ko-KR" altLang="en-US" sz="900" dirty="0">
                  <a:latin typeface="나눔스퀘어 네오 Bold" panose="00000800000000000000" pitchFamily="2" charset="-127"/>
                  <a:ea typeface="나눔스퀘어 네오 Bold" panose="00000800000000000000" pitchFamily="2" charset="-127"/>
                </a:rPr>
                <a:t>위도</a:t>
              </a:r>
            </a:p>
          </p:txBody>
        </p:sp>
      </p:grpSp>
      <p:grpSp>
        <p:nvGrpSpPr>
          <p:cNvPr id="41" name="그룹 40">
            <a:extLst>
              <a:ext uri="{FF2B5EF4-FFF2-40B4-BE49-F238E27FC236}">
                <a16:creationId xmlns:a16="http://schemas.microsoft.com/office/drawing/2014/main" id="{D6C78613-DF57-13D2-6D08-5920E0EC07C4}"/>
              </a:ext>
            </a:extLst>
          </p:cNvPr>
          <p:cNvGrpSpPr/>
          <p:nvPr/>
        </p:nvGrpSpPr>
        <p:grpSpPr>
          <a:xfrm>
            <a:off x="570297" y="3200062"/>
            <a:ext cx="648000" cy="378000"/>
            <a:chOff x="525594" y="2566135"/>
            <a:chExt cx="648000" cy="378000"/>
          </a:xfrm>
        </p:grpSpPr>
        <p:sp>
          <p:nvSpPr>
            <p:cNvPr id="29" name="타원 28">
              <a:extLst>
                <a:ext uri="{FF2B5EF4-FFF2-40B4-BE49-F238E27FC236}">
                  <a16:creationId xmlns:a16="http://schemas.microsoft.com/office/drawing/2014/main" id="{4344D981-5F38-5C5D-3A98-4C0685775633}"/>
                </a:ext>
              </a:extLst>
            </p:cNvPr>
            <p:cNvSpPr>
              <a:spLocks noChangeAspect="1"/>
            </p:cNvSpPr>
            <p:nvPr/>
          </p:nvSpPr>
          <p:spPr>
            <a:xfrm>
              <a:off x="525594" y="2566135"/>
              <a:ext cx="648000" cy="378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TextBox 29">
              <a:extLst>
                <a:ext uri="{FF2B5EF4-FFF2-40B4-BE49-F238E27FC236}">
                  <a16:creationId xmlns:a16="http://schemas.microsoft.com/office/drawing/2014/main" id="{496E5049-3960-D307-1559-D6D94A877BE8}"/>
                </a:ext>
              </a:extLst>
            </p:cNvPr>
            <p:cNvSpPr txBox="1"/>
            <p:nvPr/>
          </p:nvSpPr>
          <p:spPr>
            <a:xfrm>
              <a:off x="591068" y="2641820"/>
              <a:ext cx="511679" cy="230832"/>
            </a:xfrm>
            <a:prstGeom prst="rect">
              <a:avLst/>
            </a:prstGeom>
            <a:noFill/>
          </p:spPr>
          <p:txBody>
            <a:bodyPr wrap="none" rtlCol="0">
              <a:spAutoFit/>
            </a:bodyPr>
            <a:lstStyle/>
            <a:p>
              <a:pPr algn="ctr"/>
              <a:r>
                <a:rPr lang="ko-KR" altLang="en-US" sz="900" dirty="0" err="1">
                  <a:latin typeface="나눔스퀘어 네오 Bold" panose="00000800000000000000" pitchFamily="2" charset="-127"/>
                  <a:ea typeface="나눔스퀘어 네오 Bold" panose="00000800000000000000" pitchFamily="2" charset="-127"/>
                </a:rPr>
                <a:t>시장명</a:t>
              </a:r>
              <a:endParaRPr lang="ko-KR" altLang="en-US" sz="900" dirty="0">
                <a:latin typeface="나눔스퀘어 네오 Bold" panose="00000800000000000000" pitchFamily="2" charset="-127"/>
                <a:ea typeface="나눔스퀘어 네오 Bold" panose="00000800000000000000" pitchFamily="2" charset="-127"/>
              </a:endParaRPr>
            </a:p>
          </p:txBody>
        </p:sp>
      </p:grpSp>
      <p:grpSp>
        <p:nvGrpSpPr>
          <p:cNvPr id="48" name="그룹 47">
            <a:extLst>
              <a:ext uri="{FF2B5EF4-FFF2-40B4-BE49-F238E27FC236}">
                <a16:creationId xmlns:a16="http://schemas.microsoft.com/office/drawing/2014/main" id="{E8858535-7BCC-C884-D5C7-075CA8DD5FCC}"/>
              </a:ext>
            </a:extLst>
          </p:cNvPr>
          <p:cNvGrpSpPr/>
          <p:nvPr/>
        </p:nvGrpSpPr>
        <p:grpSpPr>
          <a:xfrm>
            <a:off x="5772403" y="3225634"/>
            <a:ext cx="673581" cy="378000"/>
            <a:chOff x="5560667" y="2592381"/>
            <a:chExt cx="673581" cy="378000"/>
          </a:xfrm>
        </p:grpSpPr>
        <p:sp>
          <p:nvSpPr>
            <p:cNvPr id="23" name="타원 22">
              <a:extLst>
                <a:ext uri="{FF2B5EF4-FFF2-40B4-BE49-F238E27FC236}">
                  <a16:creationId xmlns:a16="http://schemas.microsoft.com/office/drawing/2014/main" id="{DAC1A465-A06B-DC49-13B9-9B2F6E65320A}"/>
                </a:ext>
              </a:extLst>
            </p:cNvPr>
            <p:cNvSpPr>
              <a:spLocks noChangeAspect="1"/>
            </p:cNvSpPr>
            <p:nvPr/>
          </p:nvSpPr>
          <p:spPr>
            <a:xfrm>
              <a:off x="5579048" y="2592381"/>
              <a:ext cx="648000" cy="378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TextBox 37">
              <a:extLst>
                <a:ext uri="{FF2B5EF4-FFF2-40B4-BE49-F238E27FC236}">
                  <a16:creationId xmlns:a16="http://schemas.microsoft.com/office/drawing/2014/main" id="{BFA6E831-9E5F-5068-FBD5-53889AD46C3D}"/>
                </a:ext>
              </a:extLst>
            </p:cNvPr>
            <p:cNvSpPr txBox="1">
              <a:spLocks noChangeAspect="1"/>
            </p:cNvSpPr>
            <p:nvPr/>
          </p:nvSpPr>
          <p:spPr>
            <a:xfrm>
              <a:off x="5560667" y="2618784"/>
              <a:ext cx="673581" cy="338554"/>
            </a:xfrm>
            <a:prstGeom prst="rect">
              <a:avLst/>
            </a:prstGeom>
            <a:noFill/>
          </p:spPr>
          <p:txBody>
            <a:bodyPr wrap="none" rtlCol="0">
              <a:spAutoFit/>
            </a:bodyPr>
            <a:lstStyle/>
            <a:p>
              <a:pPr algn="ctr"/>
              <a:r>
                <a:rPr lang="ko-KR" altLang="en-US" sz="800" dirty="0">
                  <a:latin typeface="나눔스퀘어 네오 Bold" panose="00000800000000000000" pitchFamily="2" charset="-127"/>
                  <a:ea typeface="나눔스퀘어 네오 Bold" panose="00000800000000000000" pitchFamily="2" charset="-127"/>
                </a:rPr>
                <a:t>공중화장실</a:t>
              </a:r>
              <a:endParaRPr lang="en-US" altLang="ko-KR" sz="800" dirty="0">
                <a:latin typeface="나눔스퀘어 네오 Bold" panose="00000800000000000000" pitchFamily="2" charset="-127"/>
                <a:ea typeface="나눔스퀘어 네오 Bold" panose="00000800000000000000" pitchFamily="2" charset="-127"/>
              </a:endParaRPr>
            </a:p>
            <a:p>
              <a:pPr algn="ctr"/>
              <a:r>
                <a:rPr lang="ko-KR" altLang="en-US" sz="800" dirty="0">
                  <a:latin typeface="나눔스퀘어 네오 Bold" panose="00000800000000000000" pitchFamily="2" charset="-127"/>
                  <a:ea typeface="나눔스퀘어 네오 Bold" panose="00000800000000000000" pitchFamily="2" charset="-127"/>
                </a:rPr>
                <a:t>보유 여부</a:t>
              </a:r>
            </a:p>
          </p:txBody>
        </p:sp>
      </p:grpSp>
      <p:grpSp>
        <p:nvGrpSpPr>
          <p:cNvPr id="51" name="그룹 50">
            <a:extLst>
              <a:ext uri="{FF2B5EF4-FFF2-40B4-BE49-F238E27FC236}">
                <a16:creationId xmlns:a16="http://schemas.microsoft.com/office/drawing/2014/main" id="{40DA51B9-0930-9DFC-018A-4FA617C18A5C}"/>
              </a:ext>
            </a:extLst>
          </p:cNvPr>
          <p:cNvGrpSpPr/>
          <p:nvPr/>
        </p:nvGrpSpPr>
        <p:grpSpPr>
          <a:xfrm>
            <a:off x="8015109" y="3222158"/>
            <a:ext cx="648000" cy="396000"/>
            <a:chOff x="7751950" y="2582861"/>
            <a:chExt cx="648000" cy="396000"/>
          </a:xfrm>
        </p:grpSpPr>
        <p:sp>
          <p:nvSpPr>
            <p:cNvPr id="39" name="타원 38">
              <a:extLst>
                <a:ext uri="{FF2B5EF4-FFF2-40B4-BE49-F238E27FC236}">
                  <a16:creationId xmlns:a16="http://schemas.microsoft.com/office/drawing/2014/main" id="{B16AF080-19B2-226F-594A-EE0D563D40F4}"/>
                </a:ext>
              </a:extLst>
            </p:cNvPr>
            <p:cNvSpPr/>
            <p:nvPr/>
          </p:nvSpPr>
          <p:spPr>
            <a:xfrm>
              <a:off x="7751950" y="2582861"/>
              <a:ext cx="648000" cy="396000"/>
            </a:xfrm>
            <a:prstGeom prst="ellipse">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TextBox 39">
              <a:extLst>
                <a:ext uri="{FF2B5EF4-FFF2-40B4-BE49-F238E27FC236}">
                  <a16:creationId xmlns:a16="http://schemas.microsoft.com/office/drawing/2014/main" id="{0990FD22-CF03-C51D-D945-A4BD9BA98767}"/>
                </a:ext>
              </a:extLst>
            </p:cNvPr>
            <p:cNvSpPr txBox="1"/>
            <p:nvPr/>
          </p:nvSpPr>
          <p:spPr>
            <a:xfrm>
              <a:off x="7874612" y="2670641"/>
              <a:ext cx="402675" cy="230832"/>
            </a:xfrm>
            <a:prstGeom prst="rect">
              <a:avLst/>
            </a:prstGeom>
            <a:noFill/>
          </p:spPr>
          <p:txBody>
            <a:bodyPr wrap="none" rtlCol="0">
              <a:spAutoFit/>
            </a:bodyPr>
            <a:lstStyle/>
            <a:p>
              <a:pPr algn="ctr"/>
              <a:r>
                <a:rPr lang="ko-KR" altLang="en-US" sz="900" dirty="0">
                  <a:latin typeface="나눔스퀘어 네오 Bold" panose="00000800000000000000" pitchFamily="2" charset="-127"/>
                  <a:ea typeface="나눔스퀘어 네오 Bold" panose="00000800000000000000" pitchFamily="2" charset="-127"/>
                </a:rPr>
                <a:t>경도</a:t>
              </a:r>
            </a:p>
          </p:txBody>
        </p:sp>
      </p:grpSp>
      <p:cxnSp>
        <p:nvCxnSpPr>
          <p:cNvPr id="53" name="직선 연결선 52">
            <a:extLst>
              <a:ext uri="{FF2B5EF4-FFF2-40B4-BE49-F238E27FC236}">
                <a16:creationId xmlns:a16="http://schemas.microsoft.com/office/drawing/2014/main" id="{6C663183-E9CF-7698-5073-C8734D23EDB2}"/>
              </a:ext>
            </a:extLst>
          </p:cNvPr>
          <p:cNvCxnSpPr>
            <a:cxnSpLocks/>
            <a:stCxn id="8" idx="3"/>
          </p:cNvCxnSpPr>
          <p:nvPr/>
        </p:nvCxnSpPr>
        <p:spPr>
          <a:xfrm>
            <a:off x="1248011" y="2390832"/>
            <a:ext cx="7091097" cy="0"/>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AD34289D-7840-54B0-3F09-D05AD26A1DC9}"/>
              </a:ext>
            </a:extLst>
          </p:cNvPr>
          <p:cNvCxnSpPr>
            <a:cxnSpLocks/>
          </p:cNvCxnSpPr>
          <p:nvPr/>
        </p:nvCxnSpPr>
        <p:spPr>
          <a:xfrm>
            <a:off x="8339108" y="2400340"/>
            <a:ext cx="0" cy="825294"/>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0B0636B9-7956-066D-0672-E00ED4D5C183}"/>
              </a:ext>
            </a:extLst>
          </p:cNvPr>
          <p:cNvCxnSpPr>
            <a:cxnSpLocks/>
            <a:endCxn id="11" idx="0"/>
          </p:cNvCxnSpPr>
          <p:nvPr/>
        </p:nvCxnSpPr>
        <p:spPr>
          <a:xfrm flipH="1">
            <a:off x="1634215" y="2389261"/>
            <a:ext cx="7939" cy="800063"/>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60" name="직선 연결선 59">
            <a:extLst>
              <a:ext uri="{FF2B5EF4-FFF2-40B4-BE49-F238E27FC236}">
                <a16:creationId xmlns:a16="http://schemas.microsoft.com/office/drawing/2014/main" id="{9C7CA5AD-8699-6B4B-70F7-5536BC0C83D9}"/>
              </a:ext>
            </a:extLst>
          </p:cNvPr>
          <p:cNvCxnSpPr>
            <a:cxnSpLocks/>
          </p:cNvCxnSpPr>
          <p:nvPr/>
        </p:nvCxnSpPr>
        <p:spPr>
          <a:xfrm flipH="1">
            <a:off x="3124316" y="2403971"/>
            <a:ext cx="7939" cy="800063"/>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61" name="직선 연결선 60">
            <a:extLst>
              <a:ext uri="{FF2B5EF4-FFF2-40B4-BE49-F238E27FC236}">
                <a16:creationId xmlns:a16="http://schemas.microsoft.com/office/drawing/2014/main" id="{E7DEA5A9-3CFD-8CB7-AF42-C049C97E9592}"/>
              </a:ext>
            </a:extLst>
          </p:cNvPr>
          <p:cNvCxnSpPr>
            <a:cxnSpLocks/>
            <a:endCxn id="17" idx="0"/>
          </p:cNvCxnSpPr>
          <p:nvPr/>
        </p:nvCxnSpPr>
        <p:spPr>
          <a:xfrm flipH="1">
            <a:off x="3863940" y="2389261"/>
            <a:ext cx="3969" cy="807325"/>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62" name="직선 연결선 61">
            <a:extLst>
              <a:ext uri="{FF2B5EF4-FFF2-40B4-BE49-F238E27FC236}">
                <a16:creationId xmlns:a16="http://schemas.microsoft.com/office/drawing/2014/main" id="{774A8E71-5272-5137-D024-E66E3DA6287C}"/>
              </a:ext>
            </a:extLst>
          </p:cNvPr>
          <p:cNvCxnSpPr>
            <a:cxnSpLocks/>
            <a:endCxn id="19" idx="0"/>
          </p:cNvCxnSpPr>
          <p:nvPr/>
        </p:nvCxnSpPr>
        <p:spPr>
          <a:xfrm flipH="1">
            <a:off x="4608681" y="2394535"/>
            <a:ext cx="1250" cy="823837"/>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63" name="직선 연결선 62">
            <a:extLst>
              <a:ext uri="{FF2B5EF4-FFF2-40B4-BE49-F238E27FC236}">
                <a16:creationId xmlns:a16="http://schemas.microsoft.com/office/drawing/2014/main" id="{A57AE363-1F5E-7B88-4E9A-83BEAD5EA6F3}"/>
              </a:ext>
            </a:extLst>
          </p:cNvPr>
          <p:cNvCxnSpPr>
            <a:cxnSpLocks/>
            <a:endCxn id="21" idx="0"/>
          </p:cNvCxnSpPr>
          <p:nvPr/>
        </p:nvCxnSpPr>
        <p:spPr>
          <a:xfrm flipH="1">
            <a:off x="5357361" y="2392047"/>
            <a:ext cx="1582" cy="822849"/>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64" name="직선 연결선 63">
            <a:extLst>
              <a:ext uri="{FF2B5EF4-FFF2-40B4-BE49-F238E27FC236}">
                <a16:creationId xmlns:a16="http://schemas.microsoft.com/office/drawing/2014/main" id="{C48E22D4-8392-CCDF-A491-D0751098665F}"/>
              </a:ext>
            </a:extLst>
          </p:cNvPr>
          <p:cNvCxnSpPr>
            <a:cxnSpLocks/>
            <a:endCxn id="23" idx="0"/>
          </p:cNvCxnSpPr>
          <p:nvPr/>
        </p:nvCxnSpPr>
        <p:spPr>
          <a:xfrm>
            <a:off x="6113162" y="2396374"/>
            <a:ext cx="1622" cy="829260"/>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65" name="직선 연결선 64">
            <a:extLst>
              <a:ext uri="{FF2B5EF4-FFF2-40B4-BE49-F238E27FC236}">
                <a16:creationId xmlns:a16="http://schemas.microsoft.com/office/drawing/2014/main" id="{A910A213-F70C-D740-1FEE-B2E1AB0498C6}"/>
              </a:ext>
            </a:extLst>
          </p:cNvPr>
          <p:cNvCxnSpPr>
            <a:cxnSpLocks/>
            <a:endCxn id="26" idx="0"/>
          </p:cNvCxnSpPr>
          <p:nvPr/>
        </p:nvCxnSpPr>
        <p:spPr>
          <a:xfrm>
            <a:off x="6869906" y="2398680"/>
            <a:ext cx="1" cy="820266"/>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68" name="직선 연결선 67">
            <a:extLst>
              <a:ext uri="{FF2B5EF4-FFF2-40B4-BE49-F238E27FC236}">
                <a16:creationId xmlns:a16="http://schemas.microsoft.com/office/drawing/2014/main" id="{002114CA-1C68-53D5-D8E1-F23C7B04A17E}"/>
              </a:ext>
            </a:extLst>
          </p:cNvPr>
          <p:cNvCxnSpPr>
            <a:cxnSpLocks/>
          </p:cNvCxnSpPr>
          <p:nvPr/>
        </p:nvCxnSpPr>
        <p:spPr>
          <a:xfrm>
            <a:off x="2373948" y="2392047"/>
            <a:ext cx="0" cy="833587"/>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FA12202D-6805-7699-246C-A3D91A580285}"/>
              </a:ext>
            </a:extLst>
          </p:cNvPr>
          <p:cNvCxnSpPr>
            <a:cxnSpLocks/>
            <a:endCxn id="27" idx="0"/>
          </p:cNvCxnSpPr>
          <p:nvPr/>
        </p:nvCxnSpPr>
        <p:spPr>
          <a:xfrm>
            <a:off x="7598581" y="2392047"/>
            <a:ext cx="1487" cy="837375"/>
          </a:xfrm>
          <a:prstGeom prst="line">
            <a:avLst/>
          </a:prstGeom>
          <a:ln>
            <a:solidFill>
              <a:srgbClr val="F5FF81"/>
            </a:solidFill>
          </a:ln>
        </p:spPr>
        <p:style>
          <a:lnRef idx="1">
            <a:schemeClr val="accent1"/>
          </a:lnRef>
          <a:fillRef idx="0">
            <a:schemeClr val="accent1"/>
          </a:fillRef>
          <a:effectRef idx="0">
            <a:schemeClr val="accent1"/>
          </a:effectRef>
          <a:fontRef idx="minor">
            <a:schemeClr val="tx1"/>
          </a:fontRef>
        </p:style>
      </p:cxnSp>
      <p:cxnSp>
        <p:nvCxnSpPr>
          <p:cNvPr id="78" name="직선 연결선 77">
            <a:extLst>
              <a:ext uri="{FF2B5EF4-FFF2-40B4-BE49-F238E27FC236}">
                <a16:creationId xmlns:a16="http://schemas.microsoft.com/office/drawing/2014/main" id="{5EF5DD8E-7089-EDF1-DF12-3FD36C77444C}"/>
              </a:ext>
            </a:extLst>
          </p:cNvPr>
          <p:cNvCxnSpPr>
            <a:stCxn id="27" idx="4"/>
          </p:cNvCxnSpPr>
          <p:nvPr/>
        </p:nvCxnSpPr>
        <p:spPr>
          <a:xfrm flipH="1">
            <a:off x="7598581" y="3625422"/>
            <a:ext cx="1487" cy="374084"/>
          </a:xfrm>
          <a:prstGeom prst="line">
            <a:avLst/>
          </a:prstGeom>
          <a:ln>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80" name="직선 연결선 79">
            <a:extLst>
              <a:ext uri="{FF2B5EF4-FFF2-40B4-BE49-F238E27FC236}">
                <a16:creationId xmlns:a16="http://schemas.microsoft.com/office/drawing/2014/main" id="{A442D8B7-1EAD-FFE8-C7EB-7CDE7C6FF0B6}"/>
              </a:ext>
            </a:extLst>
          </p:cNvPr>
          <p:cNvCxnSpPr/>
          <p:nvPr/>
        </p:nvCxnSpPr>
        <p:spPr>
          <a:xfrm flipH="1">
            <a:off x="8339108" y="3614372"/>
            <a:ext cx="1487" cy="374084"/>
          </a:xfrm>
          <a:prstGeom prst="line">
            <a:avLst/>
          </a:prstGeom>
          <a:ln>
            <a:solidFill>
              <a:srgbClr val="00FF00"/>
            </a:solidFill>
            <a:prstDash val="dash"/>
          </a:ln>
        </p:spPr>
        <p:style>
          <a:lnRef idx="1">
            <a:schemeClr val="accent1"/>
          </a:lnRef>
          <a:fillRef idx="0">
            <a:schemeClr val="accent1"/>
          </a:fillRef>
          <a:effectRef idx="0">
            <a:schemeClr val="accent1"/>
          </a:effectRef>
          <a:fontRef idx="minor">
            <a:schemeClr val="tx1"/>
          </a:fontRef>
        </p:style>
      </p:cxnSp>
      <p:cxnSp>
        <p:nvCxnSpPr>
          <p:cNvPr id="82" name="직선 연결선 81">
            <a:extLst>
              <a:ext uri="{FF2B5EF4-FFF2-40B4-BE49-F238E27FC236}">
                <a16:creationId xmlns:a16="http://schemas.microsoft.com/office/drawing/2014/main" id="{49BEC59D-832D-835D-B7AE-A5B7C0C38BEC}"/>
              </a:ext>
            </a:extLst>
          </p:cNvPr>
          <p:cNvCxnSpPr>
            <a:cxnSpLocks/>
          </p:cNvCxnSpPr>
          <p:nvPr/>
        </p:nvCxnSpPr>
        <p:spPr>
          <a:xfrm>
            <a:off x="7598175" y="3999506"/>
            <a:ext cx="748640" cy="0"/>
          </a:xfrm>
          <a:prstGeom prst="line">
            <a:avLst/>
          </a:prstGeom>
          <a:ln>
            <a:solidFill>
              <a:srgbClr val="00FF00"/>
            </a:solidFill>
            <a:prstDash val="dash"/>
          </a:ln>
        </p:spPr>
        <p:style>
          <a:lnRef idx="1">
            <a:schemeClr val="accent1"/>
          </a:lnRef>
          <a:fillRef idx="0">
            <a:schemeClr val="accent1"/>
          </a:fillRef>
          <a:effectRef idx="0">
            <a:schemeClr val="accent1"/>
          </a:effectRef>
          <a:fontRef idx="minor">
            <a:schemeClr val="tx1"/>
          </a:fontRef>
        </p:style>
      </p:cxnSp>
      <p:sp>
        <p:nvSpPr>
          <p:cNvPr id="84" name="이등변 삼각형 83">
            <a:extLst>
              <a:ext uri="{FF2B5EF4-FFF2-40B4-BE49-F238E27FC236}">
                <a16:creationId xmlns:a16="http://schemas.microsoft.com/office/drawing/2014/main" id="{27010EE6-7F04-EB2E-D524-0F607A6C24EF}"/>
              </a:ext>
            </a:extLst>
          </p:cNvPr>
          <p:cNvSpPr/>
          <p:nvPr/>
        </p:nvSpPr>
        <p:spPr>
          <a:xfrm rot="10800000">
            <a:off x="7776133" y="3845766"/>
            <a:ext cx="392723" cy="338554"/>
          </a:xfrm>
          <a:prstGeom prst="triangle">
            <a:avLst/>
          </a:prstGeom>
          <a:solidFill>
            <a:srgbClr val="00FF00"/>
          </a:solid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5" name="TextBox 84">
            <a:extLst>
              <a:ext uri="{FF2B5EF4-FFF2-40B4-BE49-F238E27FC236}">
                <a16:creationId xmlns:a16="http://schemas.microsoft.com/office/drawing/2014/main" id="{2A1E4704-5F4E-1E5C-C3F3-8303300E57F3}"/>
              </a:ext>
            </a:extLst>
          </p:cNvPr>
          <p:cNvSpPr txBox="1"/>
          <p:nvPr/>
        </p:nvSpPr>
        <p:spPr>
          <a:xfrm>
            <a:off x="7770320" y="3814114"/>
            <a:ext cx="404278" cy="307777"/>
          </a:xfrm>
          <a:prstGeom prst="rect">
            <a:avLst/>
          </a:prstGeom>
          <a:noFill/>
        </p:spPr>
        <p:txBody>
          <a:bodyPr wrap="none" rtlCol="0">
            <a:spAutoFit/>
          </a:bodyPr>
          <a:lstStyle/>
          <a:p>
            <a:pPr algn="ctr"/>
            <a:r>
              <a:rPr lang="en-US" altLang="ko-KR" sz="700" dirty="0">
                <a:solidFill>
                  <a:schemeClr val="bg1"/>
                </a:solidFill>
                <a:latin typeface="나눔스퀘어 네오 Bold" panose="00000800000000000000" pitchFamily="2" charset="-127"/>
                <a:ea typeface="나눔스퀘어 네오 Bold" panose="00000800000000000000" pitchFamily="2" charset="-127"/>
              </a:rPr>
              <a:t>MAP</a:t>
            </a:r>
          </a:p>
          <a:p>
            <a:pPr algn="ctr"/>
            <a:r>
              <a:rPr lang="en-US" altLang="ko-KR" sz="700" dirty="0">
                <a:solidFill>
                  <a:schemeClr val="bg1"/>
                </a:solidFill>
                <a:latin typeface="나눔스퀘어 네오 Bold" panose="00000800000000000000" pitchFamily="2" charset="-127"/>
                <a:ea typeface="나눔스퀘어 네오 Bold" panose="00000800000000000000" pitchFamily="2" charset="-127"/>
              </a:rPr>
              <a:t>API</a:t>
            </a:r>
            <a:endParaRPr lang="ko-KR" altLang="en-US" sz="700" dirty="0">
              <a:solidFill>
                <a:schemeClr val="bg1"/>
              </a:solidFill>
              <a:latin typeface="나눔스퀘어 네오 Bold" panose="00000800000000000000" pitchFamily="2" charset="-127"/>
              <a:ea typeface="나눔스퀘어 네오 Bold" panose="00000800000000000000" pitchFamily="2" charset="-127"/>
            </a:endParaRPr>
          </a:p>
        </p:txBody>
      </p:sp>
    </p:spTree>
    <p:extLst>
      <p:ext uri="{BB962C8B-B14F-4D97-AF65-F5344CB8AC3E}">
        <p14:creationId xmlns:p14="http://schemas.microsoft.com/office/powerpoint/2010/main" val="2993271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4" name="Google Shape;68;p15">
            <a:extLst>
              <a:ext uri="{FF2B5EF4-FFF2-40B4-BE49-F238E27FC236}">
                <a16:creationId xmlns:a16="http://schemas.microsoft.com/office/drawing/2014/main" id="{C53FCBE6-CD89-13FC-95FE-1FB43B61D965}"/>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기능 구현 </a:t>
            </a:r>
            <a:endParaRPr lang="ko-KR" altLang="en-US" sz="1800" dirty="0">
              <a:latin typeface="나눔스퀘어 네오 Bold" panose="00000800000000000000" pitchFamily="2" charset="-127"/>
              <a:ea typeface="나눔스퀘어 네오 Bold" panose="00000800000000000000" pitchFamily="2" charset="-127"/>
            </a:endParaRPr>
          </a:p>
        </p:txBody>
      </p:sp>
      <p:pic>
        <p:nvPicPr>
          <p:cNvPr id="6" name="그림 5" descr="텍스트, 스크린샷, 폰트, 디자인이(가) 표시된 사진&#10;&#10;자동 생성된 설명">
            <a:extLst>
              <a:ext uri="{FF2B5EF4-FFF2-40B4-BE49-F238E27FC236}">
                <a16:creationId xmlns:a16="http://schemas.microsoft.com/office/drawing/2014/main" id="{4B740039-0DC6-4892-9D68-5FE454EF49D6}"/>
              </a:ext>
            </a:extLst>
          </p:cNvPr>
          <p:cNvPicPr>
            <a:picLocks noChangeAspect="1"/>
          </p:cNvPicPr>
          <p:nvPr/>
        </p:nvPicPr>
        <p:blipFill>
          <a:blip r:embed="rId3"/>
          <a:stretch>
            <a:fillRect/>
          </a:stretch>
        </p:blipFill>
        <p:spPr>
          <a:xfrm>
            <a:off x="340275" y="1405049"/>
            <a:ext cx="3753064" cy="2204925"/>
          </a:xfrm>
          <a:prstGeom prst="rect">
            <a:avLst/>
          </a:prstGeom>
        </p:spPr>
      </p:pic>
      <p:pic>
        <p:nvPicPr>
          <p:cNvPr id="10" name="그림 9" descr="텍스트, 스크린샷이(가) 표시된 사진&#10;&#10;자동 생성된 설명">
            <a:extLst>
              <a:ext uri="{FF2B5EF4-FFF2-40B4-BE49-F238E27FC236}">
                <a16:creationId xmlns:a16="http://schemas.microsoft.com/office/drawing/2014/main" id="{CA96EB54-F2E6-D523-5C29-8B668880807B}"/>
              </a:ext>
            </a:extLst>
          </p:cNvPr>
          <p:cNvPicPr>
            <a:picLocks noChangeAspect="1"/>
          </p:cNvPicPr>
          <p:nvPr/>
        </p:nvPicPr>
        <p:blipFill>
          <a:blip r:embed="rId4"/>
          <a:stretch>
            <a:fillRect/>
          </a:stretch>
        </p:blipFill>
        <p:spPr>
          <a:xfrm>
            <a:off x="4249516" y="1405048"/>
            <a:ext cx="4641948" cy="2204925"/>
          </a:xfrm>
          <a:prstGeom prst="rect">
            <a:avLst/>
          </a:prstGeom>
        </p:spPr>
      </p:pic>
      <p:sp>
        <p:nvSpPr>
          <p:cNvPr id="11" name="TextBox 10">
            <a:extLst>
              <a:ext uri="{FF2B5EF4-FFF2-40B4-BE49-F238E27FC236}">
                <a16:creationId xmlns:a16="http://schemas.microsoft.com/office/drawing/2014/main" id="{337017CA-5CC5-56CC-A813-F6F0A9B27090}"/>
              </a:ext>
            </a:extLst>
          </p:cNvPr>
          <p:cNvSpPr txBox="1"/>
          <p:nvPr/>
        </p:nvSpPr>
        <p:spPr>
          <a:xfrm>
            <a:off x="2009775" y="3689521"/>
            <a:ext cx="567784" cy="307777"/>
          </a:xfrm>
          <a:prstGeom prst="rect">
            <a:avLst/>
          </a:prstGeom>
          <a:noFill/>
        </p:spPr>
        <p:txBody>
          <a:bodyPr wrap="none" rtlCol="0">
            <a:spAutoFit/>
          </a:bodyPr>
          <a:lstStyle/>
          <a:p>
            <a:r>
              <a:rPr lang="ko-KR" altLang="en-US" dirty="0">
                <a:solidFill>
                  <a:srgbClr val="00FF00"/>
                </a:solidFill>
                <a:latin typeface="나눔스퀘어 네오 Light" panose="00000400000000000000" pitchFamily="2" charset="-127"/>
                <a:ea typeface="나눔스퀘어 네오 Light" panose="00000400000000000000" pitchFamily="2" charset="-127"/>
              </a:rPr>
              <a:t>메인 </a:t>
            </a:r>
          </a:p>
        </p:txBody>
      </p:sp>
      <p:sp>
        <p:nvSpPr>
          <p:cNvPr id="12" name="TextBox 11">
            <a:extLst>
              <a:ext uri="{FF2B5EF4-FFF2-40B4-BE49-F238E27FC236}">
                <a16:creationId xmlns:a16="http://schemas.microsoft.com/office/drawing/2014/main" id="{E63DBADF-1286-4463-C8F2-21F7FEC9AD8F}"/>
              </a:ext>
            </a:extLst>
          </p:cNvPr>
          <p:cNvSpPr txBox="1"/>
          <p:nvPr/>
        </p:nvSpPr>
        <p:spPr>
          <a:xfrm>
            <a:off x="5485057" y="3695842"/>
            <a:ext cx="2206053" cy="307777"/>
          </a:xfrm>
          <a:prstGeom prst="rect">
            <a:avLst/>
          </a:prstGeom>
          <a:noFill/>
        </p:spPr>
        <p:txBody>
          <a:bodyPr wrap="none" rtlCol="0">
            <a:spAutoFit/>
          </a:bodyPr>
          <a:lstStyle/>
          <a:p>
            <a:r>
              <a:rPr lang="ko-KR" altLang="en-US" dirty="0">
                <a:solidFill>
                  <a:srgbClr val="00FF00"/>
                </a:solidFill>
                <a:latin typeface="나눔스퀘어 네오 Light" panose="00000400000000000000" pitchFamily="2" charset="-127"/>
                <a:ea typeface="나눔스퀘어 네오 Light" panose="00000400000000000000" pitchFamily="2" charset="-127"/>
              </a:rPr>
              <a:t>메인 </a:t>
            </a:r>
            <a:r>
              <a:rPr lang="en-US" altLang="ko-KR" dirty="0">
                <a:solidFill>
                  <a:srgbClr val="00FF00"/>
                </a:solidFill>
                <a:latin typeface="나눔스퀘어 네오 Light" panose="00000400000000000000" pitchFamily="2" charset="-127"/>
                <a:ea typeface="나눔스퀘어 네오 Light" panose="00000400000000000000" pitchFamily="2" charset="-127"/>
              </a:rPr>
              <a:t>&gt;</a:t>
            </a:r>
            <a:r>
              <a:rPr lang="ko-KR" altLang="en-US" dirty="0">
                <a:solidFill>
                  <a:srgbClr val="00FF00"/>
                </a:solidFill>
                <a:latin typeface="나눔스퀘어 네오 Light" panose="00000400000000000000" pitchFamily="2" charset="-127"/>
                <a:ea typeface="나눔스퀘어 네오 Light" panose="00000400000000000000" pitchFamily="2" charset="-127"/>
              </a:rPr>
              <a:t> 지역별 상세 페이지 </a:t>
            </a:r>
          </a:p>
        </p:txBody>
      </p:sp>
      <p:sp>
        <p:nvSpPr>
          <p:cNvPr id="13" name="TextBox 12">
            <a:extLst>
              <a:ext uri="{FF2B5EF4-FFF2-40B4-BE49-F238E27FC236}">
                <a16:creationId xmlns:a16="http://schemas.microsoft.com/office/drawing/2014/main" id="{BDEF477E-51C2-34C3-4351-0ACECC1266FF}"/>
              </a:ext>
            </a:extLst>
          </p:cNvPr>
          <p:cNvSpPr txBox="1"/>
          <p:nvPr/>
        </p:nvSpPr>
        <p:spPr>
          <a:xfrm>
            <a:off x="1112093" y="4122510"/>
            <a:ext cx="2363147" cy="461665"/>
          </a:xfrm>
          <a:prstGeom prst="rect">
            <a:avLst/>
          </a:prstGeom>
          <a:noFill/>
        </p:spPr>
        <p:txBody>
          <a:bodyPr wrap="none" rtlCol="0">
            <a:spAutoFit/>
          </a:bodyPr>
          <a:lstStyle/>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지도에 있는 </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a:t>
            </a:r>
            <a:r>
              <a:rPr lang="ko-KR" altLang="en-US" sz="1200" dirty="0" err="1">
                <a:solidFill>
                  <a:schemeClr val="tx1"/>
                </a:solidFill>
                <a:latin typeface="나눔스퀘어 네오 Light" panose="00000400000000000000" pitchFamily="2" charset="-127"/>
                <a:ea typeface="나눔스퀘어 네오 Light" panose="00000400000000000000" pitchFamily="2" charset="-127"/>
              </a:rPr>
              <a:t>지역명</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 </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버튼 클릭 시 </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지역별 상세 페이지로 이동 </a:t>
            </a:r>
          </a:p>
        </p:txBody>
      </p:sp>
      <p:sp>
        <p:nvSpPr>
          <p:cNvPr id="14" name="TextBox 13">
            <a:extLst>
              <a:ext uri="{FF2B5EF4-FFF2-40B4-BE49-F238E27FC236}">
                <a16:creationId xmlns:a16="http://schemas.microsoft.com/office/drawing/2014/main" id="{93A83E7B-42A5-8712-40ED-BF6BAA08DD64}"/>
              </a:ext>
            </a:extLst>
          </p:cNvPr>
          <p:cNvSpPr txBox="1"/>
          <p:nvPr/>
        </p:nvSpPr>
        <p:spPr>
          <a:xfrm>
            <a:off x="4928815" y="4122509"/>
            <a:ext cx="3275256" cy="461665"/>
          </a:xfrm>
          <a:prstGeom prst="rect">
            <a:avLst/>
          </a:prstGeom>
          <a:noFill/>
        </p:spPr>
        <p:txBody>
          <a:bodyPr wrap="none" rtlCol="0">
            <a:spAutoFit/>
          </a:bodyPr>
          <a:lstStyle/>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지역별 대표 시장 썸네일 형태로 배치</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a:p>
            <a:pPr algn="ctr"/>
            <a:r>
              <a:rPr lang="en-US" altLang="ko-KR" sz="1200" dirty="0">
                <a:solidFill>
                  <a:schemeClr val="tx1"/>
                </a:solidFill>
                <a:latin typeface="나눔스퀘어 네오 Light" panose="00000400000000000000" pitchFamily="2" charset="-127"/>
                <a:ea typeface="나눔스퀘어 네오 Light" panose="00000400000000000000" pitchFamily="2" charset="-127"/>
              </a:rPr>
              <a:t>‘</a:t>
            </a:r>
            <a:r>
              <a:rPr lang="ko-KR" altLang="en-US" sz="1200" dirty="0" err="1">
                <a:solidFill>
                  <a:schemeClr val="tx1"/>
                </a:solidFill>
                <a:latin typeface="나눔스퀘어 네오 Light" panose="00000400000000000000" pitchFamily="2" charset="-127"/>
                <a:ea typeface="나눔스퀘어 네오 Light" panose="00000400000000000000" pitchFamily="2" charset="-127"/>
              </a:rPr>
              <a:t>보러가기</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 </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버튼 클릭 시 시장 상세 페이지로 이동</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descr="텍스트, 스크린샷이(가) 표시된 사진&#10;&#10;자동 생성된 설명">
            <a:extLst>
              <a:ext uri="{FF2B5EF4-FFF2-40B4-BE49-F238E27FC236}">
                <a16:creationId xmlns:a16="http://schemas.microsoft.com/office/drawing/2014/main" id="{3A146370-8A67-3A9F-CC69-3FA2C3AC91B7}"/>
              </a:ext>
            </a:extLst>
          </p:cNvPr>
          <p:cNvPicPr>
            <a:picLocks noChangeAspect="1"/>
          </p:cNvPicPr>
          <p:nvPr/>
        </p:nvPicPr>
        <p:blipFill>
          <a:blip r:embed="rId2"/>
          <a:stretch>
            <a:fillRect/>
          </a:stretch>
        </p:blipFill>
        <p:spPr>
          <a:xfrm>
            <a:off x="968648" y="1122261"/>
            <a:ext cx="4279627" cy="3272132"/>
          </a:xfrm>
          <a:prstGeom prst="rect">
            <a:avLst/>
          </a:prstGeom>
        </p:spPr>
      </p:pic>
      <p:sp>
        <p:nvSpPr>
          <p:cNvPr id="3" name="Google Shape;68;p15">
            <a:extLst>
              <a:ext uri="{FF2B5EF4-FFF2-40B4-BE49-F238E27FC236}">
                <a16:creationId xmlns:a16="http://schemas.microsoft.com/office/drawing/2014/main" id="{4631A9BE-0A4C-1F98-5CC7-CA9076EEB420}"/>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기능 구현 </a:t>
            </a:r>
            <a:endParaRPr lang="ko-KR" altLang="en-US" sz="1800" dirty="0">
              <a:latin typeface="나눔스퀘어 네오 Bold" panose="00000800000000000000" pitchFamily="2" charset="-127"/>
              <a:ea typeface="나눔스퀘어 네오 Bold" panose="00000800000000000000" pitchFamily="2" charset="-127"/>
            </a:endParaRPr>
          </a:p>
        </p:txBody>
      </p:sp>
      <p:sp>
        <p:nvSpPr>
          <p:cNvPr id="4" name="직사각형 3">
            <a:extLst>
              <a:ext uri="{FF2B5EF4-FFF2-40B4-BE49-F238E27FC236}">
                <a16:creationId xmlns:a16="http://schemas.microsoft.com/office/drawing/2014/main" id="{3421E3F3-DCF0-5B0F-3919-1B7384D38ECE}"/>
              </a:ext>
            </a:extLst>
          </p:cNvPr>
          <p:cNvSpPr/>
          <p:nvPr/>
        </p:nvSpPr>
        <p:spPr>
          <a:xfrm>
            <a:off x="3108461" y="1719861"/>
            <a:ext cx="1396864" cy="742950"/>
          </a:xfrm>
          <a:prstGeom prst="rect">
            <a:avLst/>
          </a:prstGeom>
          <a:noFill/>
          <a:ln w="38100">
            <a:solidFill>
              <a:srgbClr val="00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 name="연결선: 구부러짐 5">
            <a:extLst>
              <a:ext uri="{FF2B5EF4-FFF2-40B4-BE49-F238E27FC236}">
                <a16:creationId xmlns:a16="http://schemas.microsoft.com/office/drawing/2014/main" id="{D1461BA2-46CE-C08E-FEB4-A35DEAAEE51F}"/>
              </a:ext>
            </a:extLst>
          </p:cNvPr>
          <p:cNvCxnSpPr/>
          <p:nvPr/>
        </p:nvCxnSpPr>
        <p:spPr>
          <a:xfrm flipV="1">
            <a:off x="4505325" y="1272186"/>
            <a:ext cx="1943100" cy="800100"/>
          </a:xfrm>
          <a:prstGeom prst="curvedConnector3">
            <a:avLst/>
          </a:prstGeom>
          <a:ln w="38100">
            <a:solidFill>
              <a:srgbClr val="00FF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직사각형 7">
            <a:extLst>
              <a:ext uri="{FF2B5EF4-FFF2-40B4-BE49-F238E27FC236}">
                <a16:creationId xmlns:a16="http://schemas.microsoft.com/office/drawing/2014/main" id="{4ED4C248-87FB-9576-B9D2-93D305D99BF2}"/>
              </a:ext>
            </a:extLst>
          </p:cNvPr>
          <p:cNvSpPr/>
          <p:nvPr/>
        </p:nvSpPr>
        <p:spPr>
          <a:xfrm>
            <a:off x="3089410" y="2594168"/>
            <a:ext cx="1501639" cy="1592668"/>
          </a:xfrm>
          <a:prstGeom prst="rect">
            <a:avLst/>
          </a:prstGeom>
          <a:noFill/>
          <a:ln w="38100">
            <a:solidFill>
              <a:srgbClr val="00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연결선: 구부러짐 8">
            <a:extLst>
              <a:ext uri="{FF2B5EF4-FFF2-40B4-BE49-F238E27FC236}">
                <a16:creationId xmlns:a16="http://schemas.microsoft.com/office/drawing/2014/main" id="{81C4B94F-096C-F1E2-C7F3-9B660215B7C4}"/>
              </a:ext>
            </a:extLst>
          </p:cNvPr>
          <p:cNvCxnSpPr/>
          <p:nvPr/>
        </p:nvCxnSpPr>
        <p:spPr>
          <a:xfrm flipV="1">
            <a:off x="4605338" y="2621543"/>
            <a:ext cx="1943100" cy="800100"/>
          </a:xfrm>
          <a:prstGeom prst="curvedConnector3">
            <a:avLst/>
          </a:prstGeom>
          <a:ln w="38100">
            <a:solidFill>
              <a:srgbClr val="00FF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3FB3B7-C590-88EB-1EF0-CEBDC33A2CC0}"/>
              </a:ext>
            </a:extLst>
          </p:cNvPr>
          <p:cNvSpPr txBox="1"/>
          <p:nvPr/>
        </p:nvSpPr>
        <p:spPr>
          <a:xfrm>
            <a:off x="940073" y="4442018"/>
            <a:ext cx="1717137" cy="307777"/>
          </a:xfrm>
          <a:prstGeom prst="rect">
            <a:avLst/>
          </a:prstGeom>
          <a:noFill/>
        </p:spPr>
        <p:txBody>
          <a:bodyPr wrap="none" rtlCol="0">
            <a:spAutoFit/>
          </a:bodyPr>
          <a:lstStyle/>
          <a:p>
            <a:r>
              <a:rPr lang="ko-KR" altLang="en-US" dirty="0" err="1">
                <a:solidFill>
                  <a:srgbClr val="00FF00"/>
                </a:solidFill>
                <a:latin typeface="나눔스퀘어 네오 Light" panose="00000400000000000000" pitchFamily="2" charset="-127"/>
                <a:ea typeface="나눔스퀘어 네오 Light" panose="00000400000000000000" pitchFamily="2" charset="-127"/>
              </a:rPr>
              <a:t>시장별</a:t>
            </a:r>
            <a:r>
              <a:rPr lang="ko-KR" altLang="en-US" dirty="0">
                <a:solidFill>
                  <a:srgbClr val="00FF00"/>
                </a:solidFill>
                <a:latin typeface="나눔스퀘어 네오 Light" panose="00000400000000000000" pitchFamily="2" charset="-127"/>
                <a:ea typeface="나눔스퀘어 네오 Light" panose="00000400000000000000" pitchFamily="2" charset="-127"/>
              </a:rPr>
              <a:t> 상세 페이지  </a:t>
            </a:r>
          </a:p>
        </p:txBody>
      </p:sp>
      <p:sp>
        <p:nvSpPr>
          <p:cNvPr id="11" name="TextBox 10">
            <a:extLst>
              <a:ext uri="{FF2B5EF4-FFF2-40B4-BE49-F238E27FC236}">
                <a16:creationId xmlns:a16="http://schemas.microsoft.com/office/drawing/2014/main" id="{5298FFD2-3F2B-898A-CF5B-91329BDBCFFC}"/>
              </a:ext>
            </a:extLst>
          </p:cNvPr>
          <p:cNvSpPr txBox="1"/>
          <p:nvPr/>
        </p:nvSpPr>
        <p:spPr>
          <a:xfrm>
            <a:off x="6659727" y="1146186"/>
            <a:ext cx="2020105" cy="276999"/>
          </a:xfrm>
          <a:prstGeom prst="rect">
            <a:avLst/>
          </a:prstGeom>
          <a:noFill/>
        </p:spPr>
        <p:txBody>
          <a:bodyPr wrap="none" rtlCol="0">
            <a:spAutoFit/>
          </a:bodyPr>
          <a:lstStyle/>
          <a:p>
            <a:pPr algn="ctr"/>
            <a:r>
              <a:rPr lang="en-US" altLang="ko-KR" sz="1200" dirty="0">
                <a:solidFill>
                  <a:schemeClr val="tx1"/>
                </a:solidFill>
                <a:latin typeface="나눔스퀘어 네오 Light" panose="00000400000000000000" pitchFamily="2" charset="-127"/>
                <a:ea typeface="나눔스퀘어 네오 Light" panose="00000400000000000000" pitchFamily="2" charset="-127"/>
              </a:rPr>
              <a:t>DB</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에 저장된 시장 정보 출력</a:t>
            </a:r>
          </a:p>
        </p:txBody>
      </p:sp>
      <p:sp>
        <p:nvSpPr>
          <p:cNvPr id="12" name="TextBox 11">
            <a:extLst>
              <a:ext uri="{FF2B5EF4-FFF2-40B4-BE49-F238E27FC236}">
                <a16:creationId xmlns:a16="http://schemas.microsoft.com/office/drawing/2014/main" id="{DB2D2DF5-D7AE-FCC9-6E05-58C500A5C794}"/>
              </a:ext>
            </a:extLst>
          </p:cNvPr>
          <p:cNvSpPr txBox="1"/>
          <p:nvPr/>
        </p:nvSpPr>
        <p:spPr>
          <a:xfrm>
            <a:off x="6699792" y="2452872"/>
            <a:ext cx="2044149" cy="461665"/>
          </a:xfrm>
          <a:prstGeom prst="rect">
            <a:avLst/>
          </a:prstGeom>
          <a:noFill/>
        </p:spPr>
        <p:txBody>
          <a:bodyPr wrap="none" rtlCol="0">
            <a:spAutoFit/>
          </a:bodyPr>
          <a:lstStyle/>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카카오 맵 </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API </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오픈소스 연동</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지도 및 로드맵 서비스 제공 </a:t>
            </a:r>
          </a:p>
        </p:txBody>
      </p:sp>
    </p:spTree>
    <p:extLst>
      <p:ext uri="{BB962C8B-B14F-4D97-AF65-F5344CB8AC3E}">
        <p14:creationId xmlns:p14="http://schemas.microsoft.com/office/powerpoint/2010/main" val="700534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8;p15">
            <a:extLst>
              <a:ext uri="{FF2B5EF4-FFF2-40B4-BE49-F238E27FC236}">
                <a16:creationId xmlns:a16="http://schemas.microsoft.com/office/drawing/2014/main" id="{5A3494B3-D647-D1EB-EE46-EA4DF18F677E}"/>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기능 구현 </a:t>
            </a:r>
            <a:endParaRPr lang="ko-KR" altLang="en-US" sz="1800" dirty="0">
              <a:latin typeface="나눔스퀘어 네오 Bold" panose="00000800000000000000" pitchFamily="2" charset="-127"/>
              <a:ea typeface="나눔스퀘어 네오 Bold" panose="00000800000000000000" pitchFamily="2" charset="-127"/>
            </a:endParaRPr>
          </a:p>
        </p:txBody>
      </p:sp>
      <p:pic>
        <p:nvPicPr>
          <p:cNvPr id="4" name="그림 3" descr="텍스트, 스크린샷, 소프트웨어, 컴퓨터 아이콘이(가) 표시된 사진&#10;&#10;자동 생성된 설명">
            <a:extLst>
              <a:ext uri="{FF2B5EF4-FFF2-40B4-BE49-F238E27FC236}">
                <a16:creationId xmlns:a16="http://schemas.microsoft.com/office/drawing/2014/main" id="{5105E4E4-2C2E-5F3C-6729-1C3CE72B1BC3}"/>
              </a:ext>
            </a:extLst>
          </p:cNvPr>
          <p:cNvPicPr>
            <a:picLocks noChangeAspect="1"/>
          </p:cNvPicPr>
          <p:nvPr/>
        </p:nvPicPr>
        <p:blipFill>
          <a:blip r:embed="rId2"/>
          <a:stretch>
            <a:fillRect/>
          </a:stretch>
        </p:blipFill>
        <p:spPr>
          <a:xfrm>
            <a:off x="6106808" y="2574792"/>
            <a:ext cx="2801692" cy="1195097"/>
          </a:xfrm>
          <a:prstGeom prst="rect">
            <a:avLst/>
          </a:prstGeom>
        </p:spPr>
      </p:pic>
      <p:pic>
        <p:nvPicPr>
          <p:cNvPr id="6" name="그림 5" descr="텍스트, 스크린샷, 폰트, 디자인이(가) 표시된 사진&#10;&#10;자동 생성된 설명">
            <a:extLst>
              <a:ext uri="{FF2B5EF4-FFF2-40B4-BE49-F238E27FC236}">
                <a16:creationId xmlns:a16="http://schemas.microsoft.com/office/drawing/2014/main" id="{9BE3FC0C-0655-3EE9-A175-40F2655C3D60}"/>
              </a:ext>
            </a:extLst>
          </p:cNvPr>
          <p:cNvPicPr>
            <a:picLocks noChangeAspect="1"/>
          </p:cNvPicPr>
          <p:nvPr/>
        </p:nvPicPr>
        <p:blipFill>
          <a:blip r:embed="rId3"/>
          <a:stretch>
            <a:fillRect/>
          </a:stretch>
        </p:blipFill>
        <p:spPr>
          <a:xfrm>
            <a:off x="240569" y="2574792"/>
            <a:ext cx="2828591" cy="1206571"/>
          </a:xfrm>
          <a:prstGeom prst="rect">
            <a:avLst/>
          </a:prstGeom>
        </p:spPr>
      </p:pic>
      <p:pic>
        <p:nvPicPr>
          <p:cNvPr id="8" name="그림 7" descr="텍스트, 스크린샷, 번호, 라인이(가) 표시된 사진&#10;&#10;자동 생성된 설명">
            <a:extLst>
              <a:ext uri="{FF2B5EF4-FFF2-40B4-BE49-F238E27FC236}">
                <a16:creationId xmlns:a16="http://schemas.microsoft.com/office/drawing/2014/main" id="{8057C3F2-7B0F-B2AB-B88E-A02AC1ADCE66}"/>
              </a:ext>
            </a:extLst>
          </p:cNvPr>
          <p:cNvPicPr>
            <a:picLocks noChangeAspect="1"/>
          </p:cNvPicPr>
          <p:nvPr/>
        </p:nvPicPr>
        <p:blipFill>
          <a:blip r:embed="rId4"/>
          <a:stretch>
            <a:fillRect/>
          </a:stretch>
        </p:blipFill>
        <p:spPr>
          <a:xfrm>
            <a:off x="3187138" y="2574792"/>
            <a:ext cx="2801692" cy="1195097"/>
          </a:xfrm>
          <a:prstGeom prst="rect">
            <a:avLst/>
          </a:prstGeom>
        </p:spPr>
      </p:pic>
      <p:sp>
        <p:nvSpPr>
          <p:cNvPr id="9" name="TextBox 8">
            <a:extLst>
              <a:ext uri="{FF2B5EF4-FFF2-40B4-BE49-F238E27FC236}">
                <a16:creationId xmlns:a16="http://schemas.microsoft.com/office/drawing/2014/main" id="{EEA9F0C1-9E7D-1C30-FDFF-D43258481A03}"/>
              </a:ext>
            </a:extLst>
          </p:cNvPr>
          <p:cNvSpPr txBox="1"/>
          <p:nvPr/>
        </p:nvSpPr>
        <p:spPr>
          <a:xfrm>
            <a:off x="1286013" y="3870496"/>
            <a:ext cx="737702" cy="307777"/>
          </a:xfrm>
          <a:prstGeom prst="rect">
            <a:avLst/>
          </a:prstGeom>
          <a:noFill/>
        </p:spPr>
        <p:txBody>
          <a:bodyPr wrap="none" rtlCol="0">
            <a:spAutoFit/>
          </a:bodyPr>
          <a:lstStyle/>
          <a:p>
            <a:r>
              <a:rPr lang="ko-KR" altLang="en-US" dirty="0">
                <a:solidFill>
                  <a:srgbClr val="00FF00"/>
                </a:solidFill>
                <a:latin typeface="나눔스퀘어 네오 Light" panose="00000400000000000000" pitchFamily="2" charset="-127"/>
                <a:ea typeface="나눔스퀘어 네오 Light" panose="00000400000000000000" pitchFamily="2" charset="-127"/>
              </a:rPr>
              <a:t>로그인 </a:t>
            </a:r>
          </a:p>
        </p:txBody>
      </p:sp>
      <p:sp>
        <p:nvSpPr>
          <p:cNvPr id="10" name="TextBox 9">
            <a:extLst>
              <a:ext uri="{FF2B5EF4-FFF2-40B4-BE49-F238E27FC236}">
                <a16:creationId xmlns:a16="http://schemas.microsoft.com/office/drawing/2014/main" id="{4AEC6369-A8D5-0BF9-01D2-300839B8C7FA}"/>
              </a:ext>
            </a:extLst>
          </p:cNvPr>
          <p:cNvSpPr txBox="1"/>
          <p:nvPr/>
        </p:nvSpPr>
        <p:spPr>
          <a:xfrm>
            <a:off x="4219133" y="3870495"/>
            <a:ext cx="907621" cy="307777"/>
          </a:xfrm>
          <a:prstGeom prst="rect">
            <a:avLst/>
          </a:prstGeom>
          <a:noFill/>
        </p:spPr>
        <p:txBody>
          <a:bodyPr wrap="none" rtlCol="0">
            <a:spAutoFit/>
          </a:bodyPr>
          <a:lstStyle/>
          <a:p>
            <a:r>
              <a:rPr lang="ko-KR" altLang="en-US" dirty="0">
                <a:solidFill>
                  <a:srgbClr val="00FF00"/>
                </a:solidFill>
                <a:latin typeface="나눔스퀘어 네오 Light" panose="00000400000000000000" pitchFamily="2" charset="-127"/>
                <a:ea typeface="나눔스퀘어 네오 Light" panose="00000400000000000000" pitchFamily="2" charset="-127"/>
              </a:rPr>
              <a:t>회원가입 </a:t>
            </a:r>
          </a:p>
        </p:txBody>
      </p:sp>
      <p:sp>
        <p:nvSpPr>
          <p:cNvPr id="11" name="TextBox 10">
            <a:extLst>
              <a:ext uri="{FF2B5EF4-FFF2-40B4-BE49-F238E27FC236}">
                <a16:creationId xmlns:a16="http://schemas.microsoft.com/office/drawing/2014/main" id="{7CF0B974-4345-A794-8305-F30CF87139DD}"/>
              </a:ext>
            </a:extLst>
          </p:cNvPr>
          <p:cNvSpPr txBox="1"/>
          <p:nvPr/>
        </p:nvSpPr>
        <p:spPr>
          <a:xfrm>
            <a:off x="7138803" y="3870495"/>
            <a:ext cx="737702" cy="307777"/>
          </a:xfrm>
          <a:prstGeom prst="rect">
            <a:avLst/>
          </a:prstGeom>
          <a:noFill/>
        </p:spPr>
        <p:txBody>
          <a:bodyPr wrap="none" rtlCol="0">
            <a:spAutoFit/>
          </a:bodyPr>
          <a:lstStyle/>
          <a:p>
            <a:r>
              <a:rPr lang="ko-KR" altLang="en-US">
                <a:solidFill>
                  <a:srgbClr val="00FF00"/>
                </a:solidFill>
                <a:latin typeface="나눔스퀘어 네오 Light" panose="00000400000000000000" pitchFamily="2" charset="-127"/>
                <a:ea typeface="나눔스퀘어 네오 Light" panose="00000400000000000000" pitchFamily="2" charset="-127"/>
              </a:rPr>
              <a:t>게시판 </a:t>
            </a:r>
            <a:endParaRPr lang="ko-KR" altLang="en-US" dirty="0">
              <a:solidFill>
                <a:srgbClr val="00FF00"/>
              </a:solidFill>
              <a:latin typeface="나눔스퀘어 네오 Light" panose="00000400000000000000" pitchFamily="2" charset="-127"/>
              <a:ea typeface="나눔스퀘어 네오 Light" panose="00000400000000000000" pitchFamily="2" charset="-127"/>
            </a:endParaRPr>
          </a:p>
        </p:txBody>
      </p:sp>
      <p:sp>
        <p:nvSpPr>
          <p:cNvPr id="12" name="TextBox 11">
            <a:extLst>
              <a:ext uri="{FF2B5EF4-FFF2-40B4-BE49-F238E27FC236}">
                <a16:creationId xmlns:a16="http://schemas.microsoft.com/office/drawing/2014/main" id="{791B83DB-20D1-09C3-1648-94B5414D1C71}"/>
              </a:ext>
            </a:extLst>
          </p:cNvPr>
          <p:cNvSpPr txBox="1"/>
          <p:nvPr/>
        </p:nvSpPr>
        <p:spPr>
          <a:xfrm>
            <a:off x="3802355" y="4178272"/>
            <a:ext cx="1571264" cy="461665"/>
          </a:xfrm>
          <a:prstGeom prst="rect">
            <a:avLst/>
          </a:prstGeom>
          <a:noFill/>
        </p:spPr>
        <p:txBody>
          <a:bodyPr wrap="none" rtlCol="0">
            <a:spAutoFit/>
          </a:bodyPr>
          <a:lstStyle/>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아이디 중복체크 가능</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입력 정보 </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DB</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에 저장</a:t>
            </a:r>
          </a:p>
        </p:txBody>
      </p:sp>
      <p:sp>
        <p:nvSpPr>
          <p:cNvPr id="13" name="TextBox 12">
            <a:extLst>
              <a:ext uri="{FF2B5EF4-FFF2-40B4-BE49-F238E27FC236}">
                <a16:creationId xmlns:a16="http://schemas.microsoft.com/office/drawing/2014/main" id="{D9B85BA7-F869-A261-4E5A-18AC18498774}"/>
              </a:ext>
            </a:extLst>
          </p:cNvPr>
          <p:cNvSpPr txBox="1"/>
          <p:nvPr/>
        </p:nvSpPr>
        <p:spPr>
          <a:xfrm>
            <a:off x="6601000" y="4178272"/>
            <a:ext cx="1813317" cy="461665"/>
          </a:xfrm>
          <a:prstGeom prst="rect">
            <a:avLst/>
          </a:prstGeom>
          <a:noFill/>
        </p:spPr>
        <p:txBody>
          <a:bodyPr wrap="none" rtlCol="0">
            <a:spAutoFit/>
          </a:bodyPr>
          <a:lstStyle/>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글쓰기 </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 </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저장 </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 </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수정 가능</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입력 정보 </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DB</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에 저장</a:t>
            </a:r>
          </a:p>
        </p:txBody>
      </p:sp>
      <p:pic>
        <p:nvPicPr>
          <p:cNvPr id="14" name="그림 13" descr="텍스트, 스크린샷이(가) 표시된 사진&#10;&#10;자동 생성된 설명">
            <a:extLst>
              <a:ext uri="{FF2B5EF4-FFF2-40B4-BE49-F238E27FC236}">
                <a16:creationId xmlns:a16="http://schemas.microsoft.com/office/drawing/2014/main" id="{C523CAE3-55B6-00D4-8041-B5D3D6AA070D}"/>
              </a:ext>
            </a:extLst>
          </p:cNvPr>
          <p:cNvPicPr>
            <a:picLocks noChangeAspect="1"/>
          </p:cNvPicPr>
          <p:nvPr/>
        </p:nvPicPr>
        <p:blipFill rotWithShape="1">
          <a:blip r:embed="rId5"/>
          <a:srcRect l="16241" t="-1" r="16089" b="93310"/>
          <a:stretch/>
        </p:blipFill>
        <p:spPr>
          <a:xfrm>
            <a:off x="240569" y="1289781"/>
            <a:ext cx="8637659" cy="405669"/>
          </a:xfrm>
          <a:prstGeom prst="rect">
            <a:avLst/>
          </a:prstGeom>
        </p:spPr>
      </p:pic>
      <p:sp>
        <p:nvSpPr>
          <p:cNvPr id="15" name="TextBox 14">
            <a:extLst>
              <a:ext uri="{FF2B5EF4-FFF2-40B4-BE49-F238E27FC236}">
                <a16:creationId xmlns:a16="http://schemas.microsoft.com/office/drawing/2014/main" id="{215B3FA7-22D0-F962-C69F-BCFC6DD6ED4D}"/>
              </a:ext>
            </a:extLst>
          </p:cNvPr>
          <p:cNvSpPr txBox="1"/>
          <p:nvPr/>
        </p:nvSpPr>
        <p:spPr>
          <a:xfrm>
            <a:off x="178309" y="1735704"/>
            <a:ext cx="1128835" cy="307777"/>
          </a:xfrm>
          <a:prstGeom prst="rect">
            <a:avLst/>
          </a:prstGeom>
          <a:noFill/>
        </p:spPr>
        <p:txBody>
          <a:bodyPr wrap="none" rtlCol="0">
            <a:spAutoFit/>
          </a:bodyPr>
          <a:lstStyle/>
          <a:p>
            <a:r>
              <a:rPr lang="en-US" altLang="ko-KR" dirty="0">
                <a:solidFill>
                  <a:srgbClr val="00FF00"/>
                </a:solidFill>
                <a:latin typeface="나눔스퀘어 네오 Light" panose="00000400000000000000" pitchFamily="2" charset="-127"/>
                <a:ea typeface="나눔스퀘어 네오 Light" panose="00000400000000000000" pitchFamily="2" charset="-127"/>
              </a:rPr>
              <a:t>NAVI - bar</a:t>
            </a:r>
            <a:r>
              <a:rPr lang="ko-KR" altLang="en-US" dirty="0">
                <a:solidFill>
                  <a:srgbClr val="00FF00"/>
                </a:solidFill>
                <a:latin typeface="나눔스퀘어 네오 Light" panose="00000400000000000000" pitchFamily="2" charset="-127"/>
                <a:ea typeface="나눔스퀘어 네오 Light" panose="00000400000000000000" pitchFamily="2" charset="-127"/>
              </a:rPr>
              <a:t> </a:t>
            </a:r>
          </a:p>
        </p:txBody>
      </p:sp>
      <p:sp>
        <p:nvSpPr>
          <p:cNvPr id="17" name="TextBox 16">
            <a:extLst>
              <a:ext uri="{FF2B5EF4-FFF2-40B4-BE49-F238E27FC236}">
                <a16:creationId xmlns:a16="http://schemas.microsoft.com/office/drawing/2014/main" id="{86E901A6-6EB8-B944-0C9D-47C864CE42EB}"/>
              </a:ext>
            </a:extLst>
          </p:cNvPr>
          <p:cNvSpPr txBox="1"/>
          <p:nvPr/>
        </p:nvSpPr>
        <p:spPr>
          <a:xfrm>
            <a:off x="1114257" y="1754754"/>
            <a:ext cx="4874573" cy="276999"/>
          </a:xfrm>
          <a:prstGeom prst="rect">
            <a:avLst/>
          </a:prstGeom>
          <a:noFill/>
        </p:spPr>
        <p:txBody>
          <a:bodyPr wrap="square" rtlCol="0">
            <a:spAutoFit/>
          </a:bodyPr>
          <a:lstStyle/>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네비게이션 바 </a:t>
            </a:r>
            <a:r>
              <a:rPr lang="ko-KR" altLang="en-US" sz="1200">
                <a:solidFill>
                  <a:schemeClr val="tx1"/>
                </a:solidFill>
                <a:latin typeface="나눔스퀘어 네오 Light" panose="00000400000000000000" pitchFamily="2" charset="-127"/>
                <a:ea typeface="나눔스퀘어 네오 Light" panose="00000400000000000000" pitchFamily="2" charset="-127"/>
              </a:rPr>
              <a:t>모든 페이지에 </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상시 고정하여 기능 </a:t>
            </a:r>
            <a:r>
              <a:rPr lang="ko-KR" altLang="en-US" sz="1200">
                <a:solidFill>
                  <a:schemeClr val="tx1"/>
                </a:solidFill>
                <a:latin typeface="나눔스퀘어 네오 Light" panose="00000400000000000000" pitchFamily="2" charset="-127"/>
                <a:ea typeface="나눔스퀘어 네오 Light" panose="00000400000000000000" pitchFamily="2" charset="-127"/>
              </a:rPr>
              <a:t>접근성 및 주목도 높임 </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p:txBody>
      </p:sp>
    </p:spTree>
    <p:extLst>
      <p:ext uri="{BB962C8B-B14F-4D97-AF65-F5344CB8AC3E}">
        <p14:creationId xmlns:p14="http://schemas.microsoft.com/office/powerpoint/2010/main" val="3334927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0;p20">
            <a:extLst>
              <a:ext uri="{FF2B5EF4-FFF2-40B4-BE49-F238E27FC236}">
                <a16:creationId xmlns:a16="http://schemas.microsoft.com/office/drawing/2014/main" id="{8DB5235A-11B6-52E8-5BC8-D3F63ED1477B}"/>
              </a:ext>
            </a:extLst>
          </p:cNvPr>
          <p:cNvSpPr txBox="1"/>
          <p:nvPr/>
        </p:nvSpPr>
        <p:spPr>
          <a:xfrm>
            <a:off x="2839200" y="2657475"/>
            <a:ext cx="34656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4800" dirty="0">
                <a:solidFill>
                  <a:srgbClr val="F5FF81"/>
                </a:solidFill>
                <a:latin typeface="나눔스퀘어 네오 Heavy" panose="00000A00000000000000" pitchFamily="2" charset="-127"/>
                <a:ea typeface="나눔스퀘어 네오 Heavy" panose="00000A00000000000000" pitchFamily="2" charset="-127"/>
                <a:cs typeface="Source Code Pro Black"/>
                <a:sym typeface="Source Code Pro Black"/>
              </a:rPr>
              <a:t>“바자버디스”</a:t>
            </a:r>
            <a:endParaRPr sz="4800" dirty="0">
              <a:solidFill>
                <a:srgbClr val="F5FF81"/>
              </a:solidFill>
              <a:latin typeface="나눔스퀘어 네오 Heavy" panose="00000A00000000000000" pitchFamily="2" charset="-127"/>
              <a:ea typeface="나눔스퀘어 네오 Heavy" panose="00000A00000000000000" pitchFamily="2" charset="-127"/>
            </a:endParaRPr>
          </a:p>
        </p:txBody>
      </p:sp>
      <p:sp>
        <p:nvSpPr>
          <p:cNvPr id="5" name="직사각형 4">
            <a:extLst>
              <a:ext uri="{FF2B5EF4-FFF2-40B4-BE49-F238E27FC236}">
                <a16:creationId xmlns:a16="http://schemas.microsoft.com/office/drawing/2014/main" id="{58C5C91D-B3C4-14B4-8EA6-1A1E158D03C4}"/>
              </a:ext>
            </a:extLst>
          </p:cNvPr>
          <p:cNvSpPr/>
          <p:nvPr/>
        </p:nvSpPr>
        <p:spPr>
          <a:xfrm>
            <a:off x="3143250" y="3580774"/>
            <a:ext cx="2867025" cy="400676"/>
          </a:xfrm>
          <a:prstGeom prst="rect">
            <a:avLst/>
          </a:prstGeom>
          <a:solidFill>
            <a:srgbClr val="F5FF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532942A9-D670-519A-A004-CBB966B8DBF9}"/>
              </a:ext>
            </a:extLst>
          </p:cNvPr>
          <p:cNvSpPr txBox="1"/>
          <p:nvPr/>
        </p:nvSpPr>
        <p:spPr>
          <a:xfrm>
            <a:off x="3143250" y="3541498"/>
            <a:ext cx="2867025" cy="461665"/>
          </a:xfrm>
          <a:prstGeom prst="rect">
            <a:avLst/>
          </a:prstGeom>
          <a:noFill/>
        </p:spPr>
        <p:txBody>
          <a:bodyPr wrap="square">
            <a:spAutoFit/>
          </a:bodyPr>
          <a:lstStyle/>
          <a:p>
            <a:pPr algn="dist"/>
            <a:r>
              <a:rPr lang="ko-KR" altLang="en-US" sz="2400" dirty="0">
                <a:latin typeface="나눔스퀘어 네오 Heavy" panose="00000A00000000000000" pitchFamily="2" charset="-127"/>
                <a:ea typeface="나눔스퀘어 네오 Heavy" panose="00000A00000000000000" pitchFamily="2" charset="-127"/>
                <a:cs typeface="Source Code Pro Black"/>
                <a:sym typeface="Source Code Pro Black"/>
              </a:rPr>
              <a:t>구경하러 오세요 </a:t>
            </a:r>
            <a:endParaRPr lang="ko-KR" altLang="en-US" sz="2400" dirty="0"/>
          </a:p>
        </p:txBody>
      </p:sp>
      <p:pic>
        <p:nvPicPr>
          <p:cNvPr id="11" name="그림 10" descr="상징, 원, 그래픽, 로고이(가) 표시된 사진&#10;&#10;자동 생성된 설명">
            <a:extLst>
              <a:ext uri="{FF2B5EF4-FFF2-40B4-BE49-F238E27FC236}">
                <a16:creationId xmlns:a16="http://schemas.microsoft.com/office/drawing/2014/main" id="{CD262191-50A6-8679-0B3E-ABE77E749306}"/>
              </a:ext>
            </a:extLst>
          </p:cNvPr>
          <p:cNvPicPr>
            <a:picLocks noChangeAspect="1"/>
          </p:cNvPicPr>
          <p:nvPr/>
        </p:nvPicPr>
        <p:blipFill>
          <a:blip r:embed="rId2"/>
          <a:stretch>
            <a:fillRect/>
          </a:stretch>
        </p:blipFill>
        <p:spPr>
          <a:xfrm>
            <a:off x="3448050" y="620926"/>
            <a:ext cx="2200275" cy="2200275"/>
          </a:xfrm>
          <a:prstGeom prst="rect">
            <a:avLst/>
          </a:prstGeom>
        </p:spPr>
      </p:pic>
    </p:spTree>
    <p:extLst>
      <p:ext uri="{BB962C8B-B14F-4D97-AF65-F5344CB8AC3E}">
        <p14:creationId xmlns:p14="http://schemas.microsoft.com/office/powerpoint/2010/main" val="1706522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p:nvPr/>
        </p:nvSpPr>
        <p:spPr>
          <a:xfrm>
            <a:off x="4473150" y="759975"/>
            <a:ext cx="126525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INDEX</a:t>
            </a:r>
            <a:endParaRPr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cxnSp>
        <p:nvCxnSpPr>
          <p:cNvPr id="62" name="Google Shape;62;p14"/>
          <p:cNvCxnSpPr>
            <a:cxnSpLocks/>
          </p:cNvCxnSpPr>
          <p:nvPr/>
        </p:nvCxnSpPr>
        <p:spPr>
          <a:xfrm>
            <a:off x="4572000" y="1408810"/>
            <a:ext cx="0" cy="3151565"/>
          </a:xfrm>
          <a:prstGeom prst="straightConnector1">
            <a:avLst/>
          </a:prstGeom>
          <a:noFill/>
          <a:ln w="9525" cap="flat" cmpd="sng">
            <a:solidFill>
              <a:srgbClr val="00FF00"/>
            </a:solidFill>
            <a:prstDash val="solid"/>
            <a:round/>
            <a:headEnd type="none" w="med" len="med"/>
            <a:tailEnd type="none" w="med" len="med"/>
          </a:ln>
        </p:spPr>
      </p:cxnSp>
      <p:sp>
        <p:nvSpPr>
          <p:cNvPr id="63" name="Google Shape;63;p14"/>
          <p:cNvSpPr txBox="1"/>
          <p:nvPr/>
        </p:nvSpPr>
        <p:spPr>
          <a:xfrm>
            <a:off x="4723150" y="1277675"/>
            <a:ext cx="3000000" cy="3417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00FF00"/>
              </a:buClr>
              <a:buSzPts val="1400"/>
              <a:buFont typeface="Source Code Pro Black"/>
              <a:buChar char="●"/>
            </a:pPr>
            <a:r>
              <a:rPr lang="ko">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제안배경 </a:t>
            </a: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0" algn="l" rtl="0">
              <a:spcBef>
                <a:spcPts val="0"/>
              </a:spcBef>
              <a:spcAft>
                <a:spcPts val="0"/>
              </a:spcAft>
              <a:buNone/>
            </a:pP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317500" algn="l" rtl="0">
              <a:spcBef>
                <a:spcPts val="0"/>
              </a:spcBef>
              <a:spcAft>
                <a:spcPts val="0"/>
              </a:spcAft>
              <a:buClr>
                <a:srgbClr val="00FF00"/>
              </a:buClr>
              <a:buSzPts val="1400"/>
              <a:buFont typeface="Source Code Pro Black"/>
              <a:buChar char="●"/>
            </a:pPr>
            <a:r>
              <a:rPr lang="ko">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서비스 특징</a:t>
            </a: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0" algn="l" rtl="0">
              <a:spcBef>
                <a:spcPts val="0"/>
              </a:spcBef>
              <a:spcAft>
                <a:spcPts val="0"/>
              </a:spcAft>
              <a:buNone/>
            </a:pP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317500" algn="l" rtl="0">
              <a:spcBef>
                <a:spcPts val="0"/>
              </a:spcBef>
              <a:spcAft>
                <a:spcPts val="0"/>
              </a:spcAft>
              <a:buClr>
                <a:srgbClr val="00FF00"/>
              </a:buClr>
              <a:buSzPts val="1400"/>
              <a:buFont typeface="Source Code Pro Black"/>
              <a:buChar char="●"/>
            </a:pPr>
            <a:r>
              <a:rPr lang="ko">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개발 일정 및 개발 환경</a:t>
            </a: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0" algn="l" rtl="0">
              <a:spcBef>
                <a:spcPts val="0"/>
              </a:spcBef>
              <a:spcAft>
                <a:spcPts val="0"/>
              </a:spcAft>
              <a:buNone/>
            </a:pP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317500" algn="l" rtl="0">
              <a:spcBef>
                <a:spcPts val="0"/>
              </a:spcBef>
              <a:spcAft>
                <a:spcPts val="0"/>
              </a:spcAft>
              <a:buClr>
                <a:srgbClr val="00FF00"/>
              </a:buClr>
              <a:buSzPts val="1400"/>
              <a:buFont typeface="Source Code Pro Black"/>
              <a:buChar char="●"/>
            </a:pPr>
            <a:r>
              <a:rPr lang="ko">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서비스 흐름도</a:t>
            </a: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0" algn="l" rtl="0">
              <a:spcBef>
                <a:spcPts val="0"/>
              </a:spcBef>
              <a:spcAft>
                <a:spcPts val="0"/>
              </a:spcAft>
              <a:buNone/>
            </a:pP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317500" algn="l" rtl="0">
              <a:spcBef>
                <a:spcPts val="0"/>
              </a:spcBef>
              <a:spcAft>
                <a:spcPts val="0"/>
              </a:spcAft>
              <a:buClr>
                <a:srgbClr val="00FF00"/>
              </a:buClr>
              <a:buSzPts val="1400"/>
              <a:buFont typeface="Source Code Pro Black"/>
              <a:buChar char="●"/>
            </a:pPr>
            <a:r>
              <a:rPr lang="ko">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설계</a:t>
            </a: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0" lvl="0" indent="0" algn="l" rtl="0">
              <a:spcBef>
                <a:spcPts val="0"/>
              </a:spcBef>
              <a:spcAft>
                <a:spcPts val="0"/>
              </a:spcAft>
              <a:buNone/>
            </a:pP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317500" algn="l" rtl="0">
              <a:spcBef>
                <a:spcPts val="0"/>
              </a:spcBef>
              <a:spcAft>
                <a:spcPts val="0"/>
              </a:spcAft>
              <a:buClr>
                <a:srgbClr val="00FF00"/>
              </a:buClr>
              <a:buSzPts val="1400"/>
              <a:buFont typeface="Source Code Pro Black"/>
              <a:buChar char="●"/>
            </a:pPr>
            <a:r>
              <a:rPr lang="ko">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기능구현 내용</a:t>
            </a: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0" algn="l" rtl="0">
              <a:spcBef>
                <a:spcPts val="0"/>
              </a:spcBef>
              <a:spcAft>
                <a:spcPts val="0"/>
              </a:spcAft>
              <a:buNone/>
            </a:pP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317500" algn="l" rtl="0">
              <a:spcBef>
                <a:spcPts val="0"/>
              </a:spcBef>
              <a:spcAft>
                <a:spcPts val="0"/>
              </a:spcAft>
              <a:buClr>
                <a:srgbClr val="00FF00"/>
              </a:buClr>
              <a:buSzPts val="1400"/>
              <a:buFont typeface="Source Code Pro Black"/>
              <a:buChar char="●"/>
            </a:pPr>
            <a:r>
              <a:rPr lang="ko">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회고</a:t>
            </a: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0" algn="l" rtl="0">
              <a:spcBef>
                <a:spcPts val="0"/>
              </a:spcBef>
              <a:spcAft>
                <a:spcPts val="0"/>
              </a:spcAft>
              <a:buNone/>
            </a:pP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457200" lvl="0" indent="-317500" algn="l" rtl="0">
              <a:spcBef>
                <a:spcPts val="0"/>
              </a:spcBef>
              <a:spcAft>
                <a:spcPts val="0"/>
              </a:spcAft>
              <a:buClr>
                <a:srgbClr val="00FF00"/>
              </a:buClr>
              <a:buSzPts val="1400"/>
              <a:buFont typeface="Source Code Pro Black"/>
              <a:buChar char="●"/>
            </a:pPr>
            <a:r>
              <a:rPr lang="ko">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팀 소개</a:t>
            </a:r>
            <a:endParaRPr>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1" name="Google Shape;171;p28"/>
          <p:cNvSpPr/>
          <p:nvPr/>
        </p:nvSpPr>
        <p:spPr>
          <a:xfrm>
            <a:off x="457499" y="1251514"/>
            <a:ext cx="8398633" cy="913828"/>
          </a:xfrm>
          <a:prstGeom prst="roundRect">
            <a:avLst>
              <a:gd name="adj" fmla="val 16667"/>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endParaRPr>
          </a:p>
        </p:txBody>
      </p:sp>
      <p:sp>
        <p:nvSpPr>
          <p:cNvPr id="173" name="Google Shape;173;p28"/>
          <p:cNvSpPr txBox="1"/>
          <p:nvPr/>
        </p:nvSpPr>
        <p:spPr>
          <a:xfrm>
            <a:off x="371000" y="851313"/>
            <a:ext cx="226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rPr>
              <a:t>이런 점이 좋았어요</a:t>
            </a:r>
            <a:r>
              <a:rPr lang="en-US" altLang="ko"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r>
              <a:rPr lang="ko-KR" altLang="en-US"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rPr>
              <a:t>🤩</a:t>
            </a:r>
            <a:endParaRPr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2" name="Google Shape;68;p15">
            <a:extLst>
              <a:ext uri="{FF2B5EF4-FFF2-40B4-BE49-F238E27FC236}">
                <a16:creationId xmlns:a16="http://schemas.microsoft.com/office/drawing/2014/main" id="{CEDB3010-5D5A-659F-C804-15B3997EA853}"/>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회고 </a:t>
            </a:r>
            <a:endParaRPr lang="ko-KR" altLang="en-US" sz="1800" dirty="0">
              <a:latin typeface="나눔스퀘어 네오 Bold" panose="00000800000000000000" pitchFamily="2" charset="-127"/>
              <a:ea typeface="나눔스퀘어 네오 Bold" panose="00000800000000000000" pitchFamily="2" charset="-127"/>
            </a:endParaRPr>
          </a:p>
        </p:txBody>
      </p:sp>
      <p:sp>
        <p:nvSpPr>
          <p:cNvPr id="6" name="TextBox 5">
            <a:extLst>
              <a:ext uri="{FF2B5EF4-FFF2-40B4-BE49-F238E27FC236}">
                <a16:creationId xmlns:a16="http://schemas.microsoft.com/office/drawing/2014/main" id="{A2583611-0C88-652F-83F0-33414B4C01AA}"/>
              </a:ext>
            </a:extLst>
          </p:cNvPr>
          <p:cNvSpPr txBox="1"/>
          <p:nvPr/>
        </p:nvSpPr>
        <p:spPr>
          <a:xfrm>
            <a:off x="457498" y="1200914"/>
            <a:ext cx="6901867" cy="411972"/>
          </a:xfrm>
          <a:prstGeom prst="rect">
            <a:avLst/>
          </a:prstGeom>
          <a:noFill/>
        </p:spPr>
        <p:txBody>
          <a:bodyPr wrap="square">
            <a:spAutoFit/>
          </a:bodyPr>
          <a:lstStyle/>
          <a:p>
            <a:pPr marL="457200" lvl="0" indent="-330200" algn="l" rtl="0">
              <a:lnSpc>
                <a:spcPct val="200000"/>
              </a:lnSpc>
              <a:spcBef>
                <a:spcPts val="1500"/>
              </a:spcBef>
              <a:spcAft>
                <a:spcPts val="0"/>
              </a:spcAft>
              <a:buClr>
                <a:schemeClr val="dk1"/>
              </a:buClr>
              <a:buSzPts val="1600"/>
              <a:buFont typeface="Arial" panose="020B0604020202020204" pitchFamily="34" charset="0"/>
              <a:buChar char="•"/>
            </a:pPr>
            <a:r>
              <a:rPr lang="ko-KR" altLang="en-US" sz="1200" dirty="0">
                <a:solidFill>
                  <a:schemeClr val="tx1"/>
                </a:solidFill>
                <a:latin typeface="나눔스퀘어 네오 Light" panose="00000400000000000000" pitchFamily="2" charset="-127"/>
                <a:ea typeface="나눔스퀘어 네오 Light" panose="00000400000000000000" pitchFamily="2" charset="-127"/>
              </a:rPr>
              <a:t>배운 점을 바탕으로 웹사이트를 만들며 협업과 소통 능력을 향상 시킬 수 있었습니다 </a:t>
            </a:r>
          </a:p>
        </p:txBody>
      </p:sp>
      <p:sp>
        <p:nvSpPr>
          <p:cNvPr id="12" name="TextBox 11">
            <a:extLst>
              <a:ext uri="{FF2B5EF4-FFF2-40B4-BE49-F238E27FC236}">
                <a16:creationId xmlns:a16="http://schemas.microsoft.com/office/drawing/2014/main" id="{C86C7CEC-1189-51D7-C606-E61C212A4F99}"/>
              </a:ext>
            </a:extLst>
          </p:cNvPr>
          <p:cNvSpPr txBox="1"/>
          <p:nvPr/>
        </p:nvSpPr>
        <p:spPr>
          <a:xfrm>
            <a:off x="455667" y="1453532"/>
            <a:ext cx="6817200" cy="411972"/>
          </a:xfrm>
          <a:prstGeom prst="rect">
            <a:avLst/>
          </a:prstGeom>
          <a:noFill/>
        </p:spPr>
        <p:txBody>
          <a:bodyPr wrap="square">
            <a:spAutoFit/>
          </a:bodyPr>
          <a:lstStyle/>
          <a:p>
            <a:pPr marL="457200" lvl="0" indent="-330200" algn="l" rtl="0">
              <a:lnSpc>
                <a:spcPct val="200000"/>
              </a:lnSpc>
              <a:spcBef>
                <a:spcPts val="1500"/>
              </a:spcBef>
              <a:spcAft>
                <a:spcPts val="0"/>
              </a:spcAft>
              <a:buClr>
                <a:schemeClr val="dk1"/>
              </a:buClr>
              <a:buSzPts val="1600"/>
              <a:buFont typeface="Arial" panose="020B0604020202020204" pitchFamily="34" charset="0"/>
              <a:buChar char="•"/>
            </a:pPr>
            <a:r>
              <a:rPr lang="ko-KR" altLang="en-US" sz="1200" dirty="0">
                <a:solidFill>
                  <a:schemeClr val="tx1"/>
                </a:solidFill>
                <a:latin typeface="나눔스퀘어 네오 Light" panose="00000400000000000000" pitchFamily="2" charset="-127"/>
                <a:ea typeface="나눔스퀘어 네오 Light" panose="00000400000000000000" pitchFamily="2" charset="-127"/>
              </a:rPr>
              <a:t>문제 해결과 새로운 기능 구현에 도전하여 개발 능력을 키울 수 있었습니다  </a:t>
            </a:r>
          </a:p>
        </p:txBody>
      </p:sp>
      <p:sp>
        <p:nvSpPr>
          <p:cNvPr id="13" name="TextBox 12">
            <a:extLst>
              <a:ext uri="{FF2B5EF4-FFF2-40B4-BE49-F238E27FC236}">
                <a16:creationId xmlns:a16="http://schemas.microsoft.com/office/drawing/2014/main" id="{63A5D056-0E6B-7AF6-0613-5ECC738A7F1A}"/>
              </a:ext>
            </a:extLst>
          </p:cNvPr>
          <p:cNvSpPr txBox="1"/>
          <p:nvPr/>
        </p:nvSpPr>
        <p:spPr>
          <a:xfrm>
            <a:off x="447199" y="1716003"/>
            <a:ext cx="6817200" cy="411972"/>
          </a:xfrm>
          <a:prstGeom prst="rect">
            <a:avLst/>
          </a:prstGeom>
          <a:noFill/>
        </p:spPr>
        <p:txBody>
          <a:bodyPr wrap="square">
            <a:spAutoFit/>
          </a:bodyPr>
          <a:lstStyle/>
          <a:p>
            <a:pPr marL="457200" lvl="0" indent="-330200" algn="l" rtl="0">
              <a:lnSpc>
                <a:spcPct val="200000"/>
              </a:lnSpc>
              <a:spcBef>
                <a:spcPts val="1500"/>
              </a:spcBef>
              <a:spcAft>
                <a:spcPts val="0"/>
              </a:spcAft>
              <a:buClr>
                <a:schemeClr val="dk1"/>
              </a:buClr>
              <a:buSzPts val="1600"/>
              <a:buFont typeface="Arial" panose="020B0604020202020204" pitchFamily="34" charset="0"/>
              <a:buChar char="•"/>
            </a:pP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작은 실험을 통해 자신감과 성취감을 얻을 수 있었습니다   </a:t>
            </a:r>
          </a:p>
        </p:txBody>
      </p:sp>
      <p:sp>
        <p:nvSpPr>
          <p:cNvPr id="15" name="Google Shape;172;p28">
            <a:extLst>
              <a:ext uri="{FF2B5EF4-FFF2-40B4-BE49-F238E27FC236}">
                <a16:creationId xmlns:a16="http://schemas.microsoft.com/office/drawing/2014/main" id="{5326F79C-BC47-0440-E5D1-79E1309E7A8C}"/>
              </a:ext>
            </a:extLst>
          </p:cNvPr>
          <p:cNvSpPr/>
          <p:nvPr/>
        </p:nvSpPr>
        <p:spPr>
          <a:xfrm>
            <a:off x="455668" y="2518993"/>
            <a:ext cx="8410764" cy="2273140"/>
          </a:xfrm>
          <a:prstGeom prst="roundRect">
            <a:avLst>
              <a:gd name="adj" fmla="val 16667"/>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r>
              <a:rPr lang="ko-KR" altLang="en-US" sz="1200" dirty="0">
                <a:solidFill>
                  <a:schemeClr val="dk1"/>
                </a:solidFill>
                <a:latin typeface="나눔스퀘어 네오 Light" panose="00000400000000000000" pitchFamily="2" charset="-127"/>
                <a:ea typeface="나눔스퀘어 네오 Light" panose="00000400000000000000" pitchFamily="2" charset="-127"/>
              </a:rPr>
              <a:t> </a:t>
            </a:r>
            <a:endParaRPr dirty="0">
              <a:solidFill>
                <a:schemeClr val="dk1"/>
              </a:solidFill>
              <a:latin typeface="나눔스퀘어 네오 Light" panose="00000400000000000000" pitchFamily="2" charset="-127"/>
              <a:ea typeface="나눔스퀘어 네오 Light" panose="00000400000000000000" pitchFamily="2" charset="-127"/>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endParaRPr dirty="0">
              <a:solidFill>
                <a:schemeClr val="dk1"/>
              </a:solidFill>
            </a:endParaRPr>
          </a:p>
        </p:txBody>
      </p:sp>
      <p:sp>
        <p:nvSpPr>
          <p:cNvPr id="16" name="Google Shape;174;p28">
            <a:extLst>
              <a:ext uri="{FF2B5EF4-FFF2-40B4-BE49-F238E27FC236}">
                <a16:creationId xmlns:a16="http://schemas.microsoft.com/office/drawing/2014/main" id="{7BA86CDE-B6AF-0D07-9D1F-55D6E682C839}"/>
              </a:ext>
            </a:extLst>
          </p:cNvPr>
          <p:cNvSpPr txBox="1"/>
          <p:nvPr/>
        </p:nvSpPr>
        <p:spPr>
          <a:xfrm>
            <a:off x="6340096" y="2157621"/>
            <a:ext cx="2610525"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rPr>
              <a:t>이런 점이 아쉬웠어요</a:t>
            </a:r>
            <a:r>
              <a:rPr lang="en-US" altLang="ko"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r>
              <a:rPr lang="ko-KR" altLang="en-US"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rPr>
              <a:t>😓</a:t>
            </a:r>
            <a:endParaRPr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18" name="TextBox 17">
            <a:extLst>
              <a:ext uri="{FF2B5EF4-FFF2-40B4-BE49-F238E27FC236}">
                <a16:creationId xmlns:a16="http://schemas.microsoft.com/office/drawing/2014/main" id="{5833A01B-EDAF-5248-B4D4-6C9E6E45BE5B}"/>
              </a:ext>
            </a:extLst>
          </p:cNvPr>
          <p:cNvSpPr txBox="1"/>
          <p:nvPr/>
        </p:nvSpPr>
        <p:spPr>
          <a:xfrm>
            <a:off x="516466" y="2644948"/>
            <a:ext cx="7941733" cy="461665"/>
          </a:xfrm>
          <a:prstGeom prst="rect">
            <a:avLst/>
          </a:prstGeom>
          <a:noFill/>
        </p:spPr>
        <p:txBody>
          <a:bodyPr wrap="square">
            <a:spAutoFit/>
          </a:bodyPr>
          <a:lstStyle/>
          <a:p>
            <a:pPr marL="311150" lvl="0" indent="-171450" algn="l" rtl="0">
              <a:spcBef>
                <a:spcPts val="0"/>
              </a:spcBef>
              <a:spcAft>
                <a:spcPts val="0"/>
              </a:spcAft>
              <a:buClr>
                <a:schemeClr val="dk1"/>
              </a:buClr>
              <a:buSzPts val="1400"/>
              <a:buFont typeface="Arial" panose="020B0604020202020204" pitchFamily="34" charset="0"/>
              <a:buChar char="•"/>
            </a:pPr>
            <a:r>
              <a:rPr lang="ko-KR" altLang="en-US" sz="1200" dirty="0">
                <a:solidFill>
                  <a:srgbClr val="F5FF81"/>
                </a:solidFill>
                <a:latin typeface="나눔스퀘어 네오 Light" panose="00000400000000000000" pitchFamily="2" charset="-127"/>
                <a:ea typeface="나눔스퀘어 네오 Light" panose="00000400000000000000" pitchFamily="2" charset="-127"/>
              </a:rPr>
              <a:t>기술적인 아쉬움 </a:t>
            </a:r>
          </a:p>
          <a:p>
            <a:pPr marL="139700" lvl="5">
              <a:buClr>
                <a:schemeClr val="dk1"/>
              </a:buClr>
              <a:buSzPts val="1400"/>
            </a:pPr>
            <a:endParaRPr lang="ko-KR" altLang="en-US" sz="1200" dirty="0">
              <a:solidFill>
                <a:schemeClr val="dk1"/>
              </a:solidFill>
              <a:latin typeface="나눔스퀘어 네오 Light" panose="00000400000000000000" pitchFamily="2" charset="-127"/>
              <a:ea typeface="나눔스퀘어 네오 Light" panose="00000400000000000000" pitchFamily="2" charset="-127"/>
            </a:endParaRPr>
          </a:p>
        </p:txBody>
      </p:sp>
      <p:sp>
        <p:nvSpPr>
          <p:cNvPr id="20" name="TextBox 19">
            <a:extLst>
              <a:ext uri="{FF2B5EF4-FFF2-40B4-BE49-F238E27FC236}">
                <a16:creationId xmlns:a16="http://schemas.microsoft.com/office/drawing/2014/main" id="{A80CEDBF-6DC7-9659-5BDD-45AA43373F54}"/>
              </a:ext>
            </a:extLst>
          </p:cNvPr>
          <p:cNvSpPr txBox="1"/>
          <p:nvPr/>
        </p:nvSpPr>
        <p:spPr>
          <a:xfrm>
            <a:off x="739304" y="3080163"/>
            <a:ext cx="8410764" cy="461665"/>
          </a:xfrm>
          <a:prstGeom prst="rect">
            <a:avLst/>
          </a:prstGeom>
          <a:noFill/>
        </p:spPr>
        <p:txBody>
          <a:bodyPr wrap="square">
            <a:spAutoFit/>
          </a:bodyPr>
          <a:lstStyle/>
          <a:p>
            <a:pPr marL="425450" lvl="5" indent="-285750">
              <a:buClr>
                <a:schemeClr val="dk1"/>
              </a:buClr>
              <a:buSzPts val="1400"/>
              <a:buFont typeface="Wingdings" panose="05000000000000000000" pitchFamily="2" charset="2"/>
              <a:buChar char="ü"/>
            </a:pPr>
            <a:r>
              <a:rPr lang="ko-KR" altLang="en-US" sz="1200" dirty="0">
                <a:solidFill>
                  <a:schemeClr val="dk1"/>
                </a:solidFill>
                <a:latin typeface="나눔스퀘어 네오 Light" panose="00000400000000000000" pitchFamily="2" charset="-127"/>
                <a:ea typeface="나눔스퀘어 네오 Light" panose="00000400000000000000" pitchFamily="2" charset="-127"/>
              </a:rPr>
              <a:t>로그인 기반으로 게시판 기능을 구현하고자 하였지만 게시판 기능과 로그인 기능이 분리되어 운영 되었습니다 </a:t>
            </a:r>
          </a:p>
          <a:p>
            <a:pPr marL="139700" lvl="5">
              <a:buClr>
                <a:schemeClr val="dk1"/>
              </a:buClr>
              <a:buSzPts val="1400"/>
            </a:pPr>
            <a:endParaRPr lang="ko-KR" altLang="en-US" sz="1200" dirty="0">
              <a:solidFill>
                <a:schemeClr val="dk1"/>
              </a:solidFill>
              <a:latin typeface="나눔스퀘어 네오 Light" panose="00000400000000000000" pitchFamily="2" charset="-127"/>
              <a:ea typeface="나눔스퀘어 네오 Light" panose="00000400000000000000" pitchFamily="2" charset="-127"/>
            </a:endParaRPr>
          </a:p>
        </p:txBody>
      </p:sp>
      <p:sp>
        <p:nvSpPr>
          <p:cNvPr id="22" name="TextBox 21">
            <a:extLst>
              <a:ext uri="{FF2B5EF4-FFF2-40B4-BE49-F238E27FC236}">
                <a16:creationId xmlns:a16="http://schemas.microsoft.com/office/drawing/2014/main" id="{BA5DD262-FF4B-2B64-F4D6-A6861C7A6014}"/>
              </a:ext>
            </a:extLst>
          </p:cNvPr>
          <p:cNvSpPr txBox="1"/>
          <p:nvPr/>
        </p:nvSpPr>
        <p:spPr>
          <a:xfrm>
            <a:off x="749300" y="2873062"/>
            <a:ext cx="9072033" cy="276999"/>
          </a:xfrm>
          <a:prstGeom prst="rect">
            <a:avLst/>
          </a:prstGeom>
          <a:noFill/>
        </p:spPr>
        <p:txBody>
          <a:bodyPr wrap="square">
            <a:spAutoFit/>
          </a:bodyPr>
          <a:lstStyle/>
          <a:p>
            <a:pPr marL="425450" lvl="5" indent="-285750">
              <a:buClr>
                <a:schemeClr val="dk1"/>
              </a:buClr>
              <a:buSzPts val="1400"/>
              <a:buFont typeface="Wingdings" panose="05000000000000000000" pitchFamily="2" charset="2"/>
              <a:buChar char="ü"/>
            </a:pPr>
            <a:r>
              <a:rPr lang="ko-KR" altLang="en-US" sz="1200" dirty="0">
                <a:solidFill>
                  <a:schemeClr val="dk1"/>
                </a:solidFill>
                <a:latin typeface="나눔스퀘어 네오 Light" panose="00000400000000000000" pitchFamily="2" charset="-127"/>
                <a:ea typeface="나눔스퀘어 네오 Light" panose="00000400000000000000" pitchFamily="2" charset="-127"/>
              </a:rPr>
              <a:t>지역별 상세 페이지에서 썸네일이 자동 생성되어 더 많은 데이터를 보여주고 싶었지만 각 페이지를 작업하였습니다 </a:t>
            </a:r>
          </a:p>
        </p:txBody>
      </p:sp>
      <p:sp>
        <p:nvSpPr>
          <p:cNvPr id="24" name="TextBox 23">
            <a:extLst>
              <a:ext uri="{FF2B5EF4-FFF2-40B4-BE49-F238E27FC236}">
                <a16:creationId xmlns:a16="http://schemas.microsoft.com/office/drawing/2014/main" id="{A423C886-CBCB-BDF7-CF03-2A22BA2827F2}"/>
              </a:ext>
            </a:extLst>
          </p:cNvPr>
          <p:cNvSpPr txBox="1"/>
          <p:nvPr/>
        </p:nvSpPr>
        <p:spPr>
          <a:xfrm>
            <a:off x="516466" y="3428488"/>
            <a:ext cx="4910666" cy="276999"/>
          </a:xfrm>
          <a:prstGeom prst="rect">
            <a:avLst/>
          </a:prstGeom>
          <a:noFill/>
        </p:spPr>
        <p:txBody>
          <a:bodyPr wrap="square">
            <a:spAutoFit/>
          </a:bodyPr>
          <a:lstStyle/>
          <a:p>
            <a:pPr marL="311150" lvl="5" indent="-171450">
              <a:buClr>
                <a:schemeClr val="dk1"/>
              </a:buClr>
              <a:buSzPts val="1400"/>
              <a:buFont typeface="Arial" panose="020B0604020202020204" pitchFamily="34" charset="0"/>
              <a:buChar char="•"/>
            </a:pPr>
            <a:r>
              <a:rPr lang="ko-KR" altLang="en-US" sz="1200" dirty="0" err="1">
                <a:solidFill>
                  <a:srgbClr val="F5FF81"/>
                </a:solidFill>
                <a:latin typeface="나눔스퀘어 네오 Light" panose="00000400000000000000" pitchFamily="2" charset="-127"/>
                <a:ea typeface="나눔스퀘어 네오 Light" panose="00000400000000000000" pitchFamily="2" charset="-127"/>
              </a:rPr>
              <a:t>디자인적인</a:t>
            </a:r>
            <a:r>
              <a:rPr lang="ko-KR" altLang="en-US" sz="1200" dirty="0">
                <a:solidFill>
                  <a:srgbClr val="F5FF81"/>
                </a:solidFill>
                <a:latin typeface="나눔스퀘어 네오 Light" panose="00000400000000000000" pitchFamily="2" charset="-127"/>
                <a:ea typeface="나눔스퀘어 네오 Light" panose="00000400000000000000" pitchFamily="2" charset="-127"/>
              </a:rPr>
              <a:t> 아쉬움</a:t>
            </a:r>
          </a:p>
        </p:txBody>
      </p:sp>
      <p:sp>
        <p:nvSpPr>
          <p:cNvPr id="26" name="TextBox 25">
            <a:extLst>
              <a:ext uri="{FF2B5EF4-FFF2-40B4-BE49-F238E27FC236}">
                <a16:creationId xmlns:a16="http://schemas.microsoft.com/office/drawing/2014/main" id="{13B7D408-B766-A457-F213-A609A8250385}"/>
              </a:ext>
            </a:extLst>
          </p:cNvPr>
          <p:cNvSpPr txBox="1"/>
          <p:nvPr/>
        </p:nvSpPr>
        <p:spPr>
          <a:xfrm>
            <a:off x="749300" y="3660271"/>
            <a:ext cx="7188200" cy="276999"/>
          </a:xfrm>
          <a:prstGeom prst="rect">
            <a:avLst/>
          </a:prstGeom>
          <a:noFill/>
        </p:spPr>
        <p:txBody>
          <a:bodyPr wrap="square">
            <a:spAutoFit/>
          </a:bodyPr>
          <a:lstStyle/>
          <a:p>
            <a:pPr marL="425450" lvl="5" indent="-285750">
              <a:buClr>
                <a:schemeClr val="dk1"/>
              </a:buClr>
              <a:buSzPts val="1400"/>
              <a:buFont typeface="Wingdings" panose="05000000000000000000" pitchFamily="2" charset="2"/>
              <a:buChar char="ü"/>
            </a:pPr>
            <a:r>
              <a:rPr lang="ko-KR" altLang="en-US" sz="1200" dirty="0">
                <a:solidFill>
                  <a:schemeClr val="dk1"/>
                </a:solidFill>
                <a:latin typeface="나눔스퀘어 네오 Light" panose="00000400000000000000" pitchFamily="2" charset="-127"/>
                <a:ea typeface="나눔스퀘어 네오 Light" panose="00000400000000000000" pitchFamily="2" charset="-127"/>
              </a:rPr>
              <a:t>디자인적으로 우수한 웹페이지를 구현하고 싶었지만 템플릿 오픈 소스를 활용하여 아쉬웠습니다 </a:t>
            </a:r>
          </a:p>
        </p:txBody>
      </p:sp>
      <p:sp>
        <p:nvSpPr>
          <p:cNvPr id="29" name="TextBox 28">
            <a:extLst>
              <a:ext uri="{FF2B5EF4-FFF2-40B4-BE49-F238E27FC236}">
                <a16:creationId xmlns:a16="http://schemas.microsoft.com/office/drawing/2014/main" id="{E3B2A289-CFF1-02E5-8739-9EFDB4304674}"/>
              </a:ext>
            </a:extLst>
          </p:cNvPr>
          <p:cNvSpPr txBox="1"/>
          <p:nvPr/>
        </p:nvSpPr>
        <p:spPr>
          <a:xfrm>
            <a:off x="516466" y="4003011"/>
            <a:ext cx="7941733" cy="461665"/>
          </a:xfrm>
          <a:prstGeom prst="rect">
            <a:avLst/>
          </a:prstGeom>
          <a:noFill/>
        </p:spPr>
        <p:txBody>
          <a:bodyPr wrap="square">
            <a:spAutoFit/>
          </a:bodyPr>
          <a:lstStyle/>
          <a:p>
            <a:pPr marL="311150" lvl="0" indent="-171450" algn="l" rtl="0">
              <a:spcBef>
                <a:spcPts val="0"/>
              </a:spcBef>
              <a:spcAft>
                <a:spcPts val="0"/>
              </a:spcAft>
              <a:buClr>
                <a:schemeClr val="dk1"/>
              </a:buClr>
              <a:buSzPts val="1400"/>
              <a:buFont typeface="Arial" panose="020B0604020202020204" pitchFamily="34" charset="0"/>
              <a:buChar char="•"/>
            </a:pPr>
            <a:r>
              <a:rPr lang="ko-KR" altLang="en-US" sz="1200" dirty="0">
                <a:solidFill>
                  <a:srgbClr val="F5FF81"/>
                </a:solidFill>
                <a:latin typeface="나눔스퀘어 네오 Light" panose="00000400000000000000" pitchFamily="2" charset="-127"/>
                <a:ea typeface="나눔스퀘어 네오 Light" panose="00000400000000000000" pitchFamily="2" charset="-127"/>
              </a:rPr>
              <a:t>코드 리뷰에 대한 아쉬움 </a:t>
            </a:r>
          </a:p>
          <a:p>
            <a:pPr marL="139700" lvl="5">
              <a:buClr>
                <a:schemeClr val="dk1"/>
              </a:buClr>
              <a:buSzPts val="1400"/>
            </a:pPr>
            <a:endParaRPr lang="ko-KR" altLang="en-US" sz="1200" dirty="0">
              <a:solidFill>
                <a:schemeClr val="dk1"/>
              </a:solidFill>
              <a:latin typeface="나눔스퀘어 네오 Light" panose="00000400000000000000" pitchFamily="2" charset="-127"/>
              <a:ea typeface="나눔스퀘어 네오 Light" panose="00000400000000000000" pitchFamily="2" charset="-127"/>
            </a:endParaRPr>
          </a:p>
        </p:txBody>
      </p:sp>
      <p:sp>
        <p:nvSpPr>
          <p:cNvPr id="31" name="TextBox 30">
            <a:extLst>
              <a:ext uri="{FF2B5EF4-FFF2-40B4-BE49-F238E27FC236}">
                <a16:creationId xmlns:a16="http://schemas.microsoft.com/office/drawing/2014/main" id="{773C9EC4-781A-5C9E-A54E-B2817DC9BD68}"/>
              </a:ext>
            </a:extLst>
          </p:cNvPr>
          <p:cNvSpPr txBox="1"/>
          <p:nvPr/>
        </p:nvSpPr>
        <p:spPr>
          <a:xfrm>
            <a:off x="749301" y="4223192"/>
            <a:ext cx="7188200" cy="461665"/>
          </a:xfrm>
          <a:prstGeom prst="rect">
            <a:avLst/>
          </a:prstGeom>
          <a:noFill/>
        </p:spPr>
        <p:txBody>
          <a:bodyPr wrap="square">
            <a:spAutoFit/>
          </a:bodyPr>
          <a:lstStyle/>
          <a:p>
            <a:pPr marL="425450" lvl="5" indent="-285750">
              <a:buClr>
                <a:schemeClr val="dk1"/>
              </a:buClr>
              <a:buSzPts val="1400"/>
              <a:buFont typeface="Wingdings" panose="05000000000000000000" pitchFamily="2" charset="2"/>
              <a:buChar char="ü"/>
            </a:pPr>
            <a:r>
              <a:rPr lang="ko-KR" altLang="en-US" sz="1200" dirty="0">
                <a:solidFill>
                  <a:schemeClr val="dk1"/>
                </a:solidFill>
                <a:latin typeface="나눔스퀘어 네오 Light" panose="00000400000000000000" pitchFamily="2" charset="-127"/>
                <a:ea typeface="나눔스퀘어 네오 Light" panose="00000400000000000000" pitchFamily="2" charset="-127"/>
              </a:rPr>
              <a:t>중복된 코드가 많고 기능에 활용되지 않은 코드들이 많았는데 삭제했을 때 기능에 영향을 </a:t>
            </a:r>
            <a:r>
              <a:rPr lang="ko-KR" altLang="en-US" sz="1200" dirty="0" err="1">
                <a:solidFill>
                  <a:schemeClr val="dk1"/>
                </a:solidFill>
                <a:latin typeface="나눔스퀘어 네오 Light" panose="00000400000000000000" pitchFamily="2" charset="-127"/>
                <a:ea typeface="나눔스퀘어 네오 Light" panose="00000400000000000000" pitchFamily="2" charset="-127"/>
              </a:rPr>
              <a:t>있을까봐</a:t>
            </a:r>
            <a:r>
              <a:rPr lang="ko-KR" altLang="en-US" sz="1200" dirty="0">
                <a:solidFill>
                  <a:schemeClr val="dk1"/>
                </a:solidFill>
                <a:latin typeface="나눔스퀘어 네오 Light" panose="00000400000000000000" pitchFamily="2" charset="-127"/>
                <a:ea typeface="나눔스퀘어 네오 Light" panose="00000400000000000000" pitchFamily="2" charset="-127"/>
              </a:rPr>
              <a:t>  </a:t>
            </a:r>
            <a:endParaRPr lang="en-US" altLang="ko-KR" sz="1200" dirty="0">
              <a:solidFill>
                <a:schemeClr val="dk1"/>
              </a:solidFill>
              <a:latin typeface="나눔스퀘어 네오 Light" panose="00000400000000000000" pitchFamily="2" charset="-127"/>
              <a:ea typeface="나눔스퀘어 네오 Light" panose="00000400000000000000" pitchFamily="2" charset="-127"/>
            </a:endParaRPr>
          </a:p>
          <a:p>
            <a:pPr marL="139700" lvl="5">
              <a:buClr>
                <a:schemeClr val="dk1"/>
              </a:buClr>
              <a:buSzPts val="1400"/>
            </a:pPr>
            <a:r>
              <a:rPr lang="en-US" altLang="ko-KR" sz="1200" dirty="0">
                <a:solidFill>
                  <a:schemeClr val="dk1"/>
                </a:solidFill>
                <a:latin typeface="나눔스퀘어 네오 Light" panose="00000400000000000000" pitchFamily="2" charset="-127"/>
                <a:ea typeface="나눔스퀘어 네오 Light" panose="00000400000000000000" pitchFamily="2" charset="-127"/>
              </a:rPr>
              <a:t>       </a:t>
            </a:r>
            <a:r>
              <a:rPr lang="ko-KR" altLang="en-US" sz="1200" dirty="0">
                <a:solidFill>
                  <a:schemeClr val="dk1"/>
                </a:solidFill>
                <a:latin typeface="나눔스퀘어 네오 Light" panose="00000400000000000000" pitchFamily="2" charset="-127"/>
                <a:ea typeface="나눔스퀘어 네오 Light" panose="00000400000000000000" pitchFamily="2" charset="-127"/>
              </a:rPr>
              <a:t>코드별로 실험하며 효율적인 코드를 완성하지 못해 아쉬웠습니다</a:t>
            </a:r>
            <a:endParaRPr lang="ko-KR" altLang="en-US" sz="12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p:nvPr/>
        </p:nvSpPr>
        <p:spPr>
          <a:xfrm>
            <a:off x="861900" y="1017725"/>
            <a:ext cx="475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rPr>
              <a:t>앞으로 우리 서비스는 이렇게 발전 할 거예요 💪 </a:t>
            </a:r>
            <a:endParaRPr dirty="0">
              <a:solidFill>
                <a:srgbClr val="F5FF8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181" name="Google Shape;181;p29"/>
          <p:cNvSpPr/>
          <p:nvPr/>
        </p:nvSpPr>
        <p:spPr>
          <a:xfrm>
            <a:off x="457500" y="1420850"/>
            <a:ext cx="8176500" cy="3272700"/>
          </a:xfrm>
          <a:prstGeom prst="roundRect">
            <a:avLst>
              <a:gd name="adj" fmla="val 16667"/>
            </a:avLst>
          </a:prstGeom>
          <a:no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457200" lvl="0" indent="-311150" algn="l" rtl="0">
              <a:lnSpc>
                <a:spcPct val="115000"/>
              </a:lnSpc>
              <a:spcBef>
                <a:spcPts val="300"/>
              </a:spcBef>
              <a:spcAft>
                <a:spcPts val="0"/>
              </a:spcAft>
              <a:buClr>
                <a:srgbClr val="E3E3E3"/>
              </a:buClr>
              <a:buSzPts val="1300"/>
              <a:buFont typeface="Wingdings" panose="05000000000000000000" pitchFamily="2" charset="2"/>
              <a:buChar char="ü"/>
            </a:pPr>
            <a:r>
              <a:rPr lang="ko-KR" altLang="en-US" dirty="0">
                <a:solidFill>
                  <a:srgbClr val="E3E3E3"/>
                </a:solidFill>
                <a:latin typeface="나눔스퀘어 네오 Light" panose="00000400000000000000" pitchFamily="2" charset="-127"/>
                <a:ea typeface="나눔스퀘어 네오 Light" panose="00000400000000000000" pitchFamily="2" charset="-127"/>
              </a:rPr>
              <a:t>지역별 전통 시장의 특색을 가진 </a:t>
            </a:r>
            <a:r>
              <a:rPr lang="ko" dirty="0">
                <a:solidFill>
                  <a:srgbClr val="E3E3E3"/>
                </a:solidFill>
                <a:latin typeface="나눔스퀘어 네오 Light" panose="00000400000000000000" pitchFamily="2" charset="-127"/>
                <a:ea typeface="나눔스퀘어 네오 Light" panose="00000400000000000000" pitchFamily="2" charset="-127"/>
              </a:rPr>
              <a:t>장보기 큐레이션</a:t>
            </a:r>
            <a:r>
              <a:rPr lang="en-US" altLang="ko" dirty="0">
                <a:solidFill>
                  <a:srgbClr val="E3E3E3"/>
                </a:solidFill>
                <a:latin typeface="나눔스퀘어 네오 Light" panose="00000400000000000000" pitchFamily="2" charset="-127"/>
                <a:ea typeface="나눔스퀘어 네오 Light" panose="00000400000000000000" pitchFamily="2" charset="-127"/>
              </a:rPr>
              <a:t> </a:t>
            </a:r>
            <a:r>
              <a:rPr lang="ko-KR" altLang="en-US" dirty="0">
                <a:solidFill>
                  <a:srgbClr val="E3E3E3"/>
                </a:solidFill>
                <a:latin typeface="나눔스퀘어 네오 Light" panose="00000400000000000000" pitchFamily="2" charset="-127"/>
                <a:ea typeface="나눔스퀘어 네오 Light" panose="00000400000000000000" pitchFamily="2" charset="-127"/>
              </a:rPr>
              <a:t>콘텐츠 기획을</a:t>
            </a:r>
            <a:r>
              <a:rPr lang="ko" dirty="0">
                <a:solidFill>
                  <a:srgbClr val="E3E3E3"/>
                </a:solidFill>
                <a:latin typeface="나눔스퀘어 네오 Light" panose="00000400000000000000" pitchFamily="2" charset="-127"/>
                <a:ea typeface="나눔스퀘어 네오 Light" panose="00000400000000000000" pitchFamily="2" charset="-127"/>
              </a:rPr>
              <a:t> 통해 </a:t>
            </a:r>
            <a:endParaRPr lang="en-US" altLang="ko" dirty="0">
              <a:solidFill>
                <a:srgbClr val="E3E3E3"/>
              </a:solidFill>
              <a:latin typeface="나눔스퀘어 네오 Light" panose="00000400000000000000" pitchFamily="2" charset="-127"/>
              <a:ea typeface="나눔스퀘어 네오 Light" panose="00000400000000000000" pitchFamily="2" charset="-127"/>
            </a:endParaRPr>
          </a:p>
          <a:p>
            <a:pPr marL="146050" lvl="0" algn="l" rtl="0">
              <a:lnSpc>
                <a:spcPct val="115000"/>
              </a:lnSpc>
              <a:spcBef>
                <a:spcPts val="300"/>
              </a:spcBef>
              <a:spcAft>
                <a:spcPts val="0"/>
              </a:spcAft>
              <a:buClr>
                <a:srgbClr val="E3E3E3"/>
              </a:buClr>
              <a:buSzPts val="1300"/>
            </a:pPr>
            <a:r>
              <a:rPr lang="en-US" altLang="ko" dirty="0">
                <a:solidFill>
                  <a:srgbClr val="E3E3E3"/>
                </a:solidFill>
                <a:latin typeface="나눔스퀘어 네오 Light" panose="00000400000000000000" pitchFamily="2" charset="-127"/>
                <a:ea typeface="나눔스퀘어 네오 Light" panose="00000400000000000000" pitchFamily="2" charset="-127"/>
              </a:rPr>
              <a:t>        </a:t>
            </a:r>
            <a:r>
              <a:rPr lang="ko" dirty="0">
                <a:solidFill>
                  <a:srgbClr val="E3E3E3"/>
                </a:solidFill>
                <a:latin typeface="나눔스퀘어 네오 Light" panose="00000400000000000000" pitchFamily="2" charset="-127"/>
                <a:ea typeface="나눔스퀘어 네오 Light" panose="00000400000000000000" pitchFamily="2" charset="-127"/>
              </a:rPr>
              <a:t>대형마트와 차별화된 </a:t>
            </a:r>
            <a:r>
              <a:rPr lang="ko-KR" altLang="en-US" dirty="0">
                <a:solidFill>
                  <a:srgbClr val="E3E3E3"/>
                </a:solidFill>
                <a:latin typeface="나눔스퀘어 네오 Light" panose="00000400000000000000" pitchFamily="2" charset="-127"/>
                <a:ea typeface="나눔스퀘어 네오 Light" panose="00000400000000000000" pitchFamily="2" charset="-127"/>
              </a:rPr>
              <a:t>콘텐츠</a:t>
            </a:r>
            <a:r>
              <a:rPr lang="ko" dirty="0">
                <a:solidFill>
                  <a:srgbClr val="E3E3E3"/>
                </a:solidFill>
                <a:latin typeface="나눔스퀘어 네오 Light" panose="00000400000000000000" pitchFamily="2" charset="-127"/>
                <a:ea typeface="나눔스퀘어 네오 Light" panose="00000400000000000000" pitchFamily="2" charset="-127"/>
              </a:rPr>
              <a:t> 제공하고,각각의 소비층에 대응하는 서비스로 발전 하겠습니다</a:t>
            </a:r>
            <a:endParaRPr lang="en-US" altLang="ko" dirty="0">
              <a:solidFill>
                <a:srgbClr val="E3E3E3"/>
              </a:solidFill>
              <a:latin typeface="나눔스퀘어 네오 Light" panose="00000400000000000000" pitchFamily="2" charset="-127"/>
              <a:ea typeface="나눔스퀘어 네오 Light" panose="00000400000000000000" pitchFamily="2" charset="-127"/>
            </a:endParaRPr>
          </a:p>
          <a:p>
            <a:pPr marL="146050" lvl="0" algn="l" rtl="0">
              <a:lnSpc>
                <a:spcPct val="115000"/>
              </a:lnSpc>
              <a:spcBef>
                <a:spcPts val="300"/>
              </a:spcBef>
              <a:spcAft>
                <a:spcPts val="0"/>
              </a:spcAft>
              <a:buClr>
                <a:srgbClr val="E3E3E3"/>
              </a:buClr>
              <a:buSzPts val="1300"/>
            </a:pPr>
            <a:endParaRPr lang="en-US" altLang="ko" dirty="0">
              <a:solidFill>
                <a:srgbClr val="E3E3E3"/>
              </a:solidFill>
              <a:latin typeface="나눔스퀘어 네오 Light" panose="00000400000000000000" pitchFamily="2" charset="-127"/>
              <a:ea typeface="나눔스퀘어 네오 Light" panose="00000400000000000000" pitchFamily="2" charset="-127"/>
            </a:endParaRPr>
          </a:p>
          <a:p>
            <a:pPr marL="457200" indent="-311150">
              <a:lnSpc>
                <a:spcPct val="115000"/>
              </a:lnSpc>
              <a:spcBef>
                <a:spcPts val="300"/>
              </a:spcBef>
              <a:buClr>
                <a:srgbClr val="E3E3E3"/>
              </a:buClr>
              <a:buSzPts val="1300"/>
              <a:buFont typeface="Wingdings" panose="05000000000000000000" pitchFamily="2" charset="2"/>
              <a:buChar char="ü"/>
            </a:pPr>
            <a:r>
              <a:rPr lang="ko-KR" altLang="en-US" dirty="0">
                <a:solidFill>
                  <a:srgbClr val="E3E3E3"/>
                </a:solidFill>
                <a:latin typeface="나눔스퀘어 네오 Light" panose="00000400000000000000" pitchFamily="2" charset="-127"/>
                <a:ea typeface="나눔스퀘어 네오 Light" panose="00000400000000000000" pitchFamily="2" charset="-127"/>
              </a:rPr>
              <a:t>데이터 활용을 고도화 하여 추천 서비스를 발전 시키겠습니다 </a:t>
            </a:r>
            <a:r>
              <a:rPr lang="en-US" altLang="ko-KR" dirty="0">
                <a:solidFill>
                  <a:srgbClr val="E3E3E3"/>
                </a:solidFill>
                <a:latin typeface="나눔스퀘어 네오 Light" panose="00000400000000000000" pitchFamily="2" charset="-127"/>
                <a:ea typeface="나눔스퀘어 네오 Light" panose="00000400000000000000" pitchFamily="2" charset="-127"/>
              </a:rPr>
              <a:t> </a:t>
            </a:r>
          </a:p>
          <a:p>
            <a:pPr marL="146050">
              <a:lnSpc>
                <a:spcPct val="115000"/>
              </a:lnSpc>
              <a:spcBef>
                <a:spcPts val="300"/>
              </a:spcBef>
              <a:buClr>
                <a:srgbClr val="E3E3E3"/>
              </a:buClr>
              <a:buSzPts val="1300"/>
            </a:pPr>
            <a:r>
              <a:rPr lang="en-US" altLang="ko-KR" dirty="0">
                <a:solidFill>
                  <a:srgbClr val="E3E3E3"/>
                </a:solidFill>
                <a:latin typeface="나눔스퀘어 네오 Light" panose="00000400000000000000" pitchFamily="2" charset="-127"/>
                <a:ea typeface="나눔스퀘어 네오 Light" panose="00000400000000000000" pitchFamily="2" charset="-127"/>
              </a:rPr>
              <a:t>        </a:t>
            </a:r>
            <a:r>
              <a:rPr lang="ko-KR" altLang="en-US" sz="1200" dirty="0">
                <a:solidFill>
                  <a:srgbClr val="E3E3E3"/>
                </a:solidFill>
                <a:latin typeface="나눔스퀘어 네오 Light" panose="00000400000000000000" pitchFamily="2" charset="-127"/>
                <a:ea typeface="나눔스퀘어 네오 Light" panose="00000400000000000000" pitchFamily="2" charset="-127"/>
              </a:rPr>
              <a:t>회원들의 즐겨찾기 </a:t>
            </a:r>
            <a:r>
              <a:rPr lang="en-US" altLang="ko-KR" sz="1200" dirty="0">
                <a:solidFill>
                  <a:srgbClr val="E3E3E3"/>
                </a:solidFill>
                <a:latin typeface="나눔스퀘어 네오 Light" panose="00000400000000000000" pitchFamily="2" charset="-127"/>
                <a:ea typeface="나눔스퀘어 네오 Light" panose="00000400000000000000" pitchFamily="2" charset="-127"/>
              </a:rPr>
              <a:t>= </a:t>
            </a:r>
            <a:r>
              <a:rPr lang="ko-KR" altLang="en-US" sz="1200" dirty="0">
                <a:solidFill>
                  <a:srgbClr val="E3E3E3"/>
                </a:solidFill>
                <a:latin typeface="나눔스퀘어 네오 Light" panose="00000400000000000000" pitchFamily="2" charset="-127"/>
                <a:ea typeface="나눔스퀘어 네오 Light" panose="00000400000000000000" pitchFamily="2" charset="-127"/>
              </a:rPr>
              <a:t>회원들이 가장 좋아하는 시장 추천 </a:t>
            </a:r>
            <a:r>
              <a:rPr lang="en-US" altLang="ko-KR" sz="1200" dirty="0">
                <a:solidFill>
                  <a:srgbClr val="E3E3E3"/>
                </a:solidFill>
                <a:latin typeface="나눔스퀘어 네오 Light" panose="00000400000000000000" pitchFamily="2" charset="-127"/>
                <a:ea typeface="나눔스퀘어 네오 Light" panose="00000400000000000000" pitchFamily="2" charset="-127"/>
              </a:rPr>
              <a:t>/ </a:t>
            </a:r>
            <a:r>
              <a:rPr lang="ko-KR" altLang="en-US" sz="1200" dirty="0">
                <a:solidFill>
                  <a:srgbClr val="E3E3E3"/>
                </a:solidFill>
                <a:latin typeface="나눔스퀘어 네오 Light" panose="00000400000000000000" pitchFamily="2" charset="-127"/>
                <a:ea typeface="나눔스퀘어 네오 Light" panose="00000400000000000000" pitchFamily="2" charset="-127"/>
              </a:rPr>
              <a:t>시장 매출 </a:t>
            </a:r>
            <a:r>
              <a:rPr lang="en-US" altLang="ko-KR" sz="1200" dirty="0">
                <a:solidFill>
                  <a:srgbClr val="E3E3E3"/>
                </a:solidFill>
                <a:latin typeface="나눔스퀘어 네오 Light" panose="00000400000000000000" pitchFamily="2" charset="-127"/>
                <a:ea typeface="나눔스퀘어 네오 Light" panose="00000400000000000000" pitchFamily="2" charset="-127"/>
              </a:rPr>
              <a:t>&amp; </a:t>
            </a:r>
            <a:r>
              <a:rPr lang="ko-KR" altLang="en-US" sz="1200" dirty="0">
                <a:solidFill>
                  <a:srgbClr val="E3E3E3"/>
                </a:solidFill>
                <a:latin typeface="나눔스퀘어 네오 Light" panose="00000400000000000000" pitchFamily="2" charset="-127"/>
                <a:ea typeface="나눔스퀘어 네오 Light" panose="00000400000000000000" pitchFamily="2" charset="-127"/>
              </a:rPr>
              <a:t>이용객 데이터 </a:t>
            </a:r>
            <a:r>
              <a:rPr lang="en-US" altLang="ko-KR" sz="1200" dirty="0">
                <a:solidFill>
                  <a:srgbClr val="E3E3E3"/>
                </a:solidFill>
                <a:latin typeface="나눔스퀘어 네오 Light" panose="00000400000000000000" pitchFamily="2" charset="-127"/>
                <a:ea typeface="나눔스퀘어 네오 Light" panose="00000400000000000000" pitchFamily="2" charset="-127"/>
              </a:rPr>
              <a:t>= </a:t>
            </a:r>
            <a:r>
              <a:rPr lang="ko-KR" altLang="en-US" sz="1200" dirty="0">
                <a:solidFill>
                  <a:srgbClr val="E3E3E3"/>
                </a:solidFill>
                <a:latin typeface="나눔스퀘어 네오 Light" panose="00000400000000000000" pitchFamily="2" charset="-127"/>
                <a:ea typeface="나눔스퀘어 네오 Light" panose="00000400000000000000" pitchFamily="2" charset="-127"/>
              </a:rPr>
              <a:t>데이터 기반 시장 추천 </a:t>
            </a:r>
            <a:br>
              <a:rPr lang="ko" dirty="0">
                <a:solidFill>
                  <a:srgbClr val="E3E3E3"/>
                </a:solidFill>
                <a:latin typeface="나눔스퀘어 네오 Light" panose="00000400000000000000" pitchFamily="2" charset="-127"/>
                <a:ea typeface="나눔스퀘어 네오 Light" panose="00000400000000000000" pitchFamily="2" charset="-127"/>
              </a:rPr>
            </a:br>
            <a:endParaRPr dirty="0">
              <a:solidFill>
                <a:srgbClr val="E3E3E3"/>
              </a:solidFill>
              <a:latin typeface="나눔스퀘어 네오 Light" panose="00000400000000000000" pitchFamily="2" charset="-127"/>
              <a:ea typeface="나눔스퀘어 네오 Light" panose="00000400000000000000" pitchFamily="2" charset="-127"/>
            </a:endParaRPr>
          </a:p>
          <a:p>
            <a:pPr marL="457200" lvl="0" indent="-311150" algn="l" rtl="0">
              <a:lnSpc>
                <a:spcPct val="115000"/>
              </a:lnSpc>
              <a:spcBef>
                <a:spcPts val="0"/>
              </a:spcBef>
              <a:spcAft>
                <a:spcPts val="0"/>
              </a:spcAft>
              <a:buClr>
                <a:srgbClr val="E3E3E3"/>
              </a:buClr>
              <a:buSzPts val="1300"/>
              <a:buFont typeface="Wingdings" panose="05000000000000000000" pitchFamily="2" charset="2"/>
              <a:buChar char="ü"/>
            </a:pPr>
            <a:r>
              <a:rPr lang="ko" dirty="0">
                <a:solidFill>
                  <a:srgbClr val="E3E3E3"/>
                </a:solidFill>
                <a:latin typeface="나눔스퀘어 네오 Light" panose="00000400000000000000" pitchFamily="2" charset="-127"/>
                <a:ea typeface="나눔스퀘어 네오 Light" panose="00000400000000000000" pitchFamily="2" charset="-127"/>
              </a:rPr>
              <a:t>지역</a:t>
            </a:r>
            <a:r>
              <a:rPr lang="en-US" altLang="ko" dirty="0">
                <a:solidFill>
                  <a:srgbClr val="E3E3E3"/>
                </a:solidFill>
                <a:latin typeface="나눔스퀘어 네오 Light" panose="00000400000000000000" pitchFamily="2" charset="-127"/>
                <a:ea typeface="나눔스퀘어 네오 Light" panose="00000400000000000000" pitchFamily="2" charset="-127"/>
              </a:rPr>
              <a:t> </a:t>
            </a:r>
            <a:r>
              <a:rPr lang="ko" dirty="0">
                <a:solidFill>
                  <a:srgbClr val="E3E3E3"/>
                </a:solidFill>
                <a:latin typeface="나눔스퀘어 네오 Light" panose="00000400000000000000" pitchFamily="2" charset="-127"/>
                <a:ea typeface="나눔스퀘어 네오 Light" panose="00000400000000000000" pitchFamily="2" charset="-127"/>
              </a:rPr>
              <a:t>상품권과 기업 제휴를 통해 지역 상권을 활성화시키고 특산물 판매를 촉진하겠습니다</a:t>
            </a:r>
            <a:br>
              <a:rPr lang="ko" dirty="0">
                <a:solidFill>
                  <a:srgbClr val="E3E3E3"/>
                </a:solidFill>
                <a:latin typeface="나눔스퀘어 네오 Light" panose="00000400000000000000" pitchFamily="2" charset="-127"/>
                <a:ea typeface="나눔스퀘어 네오 Light" panose="00000400000000000000" pitchFamily="2" charset="-127"/>
              </a:rPr>
            </a:br>
            <a:endParaRPr dirty="0">
              <a:solidFill>
                <a:srgbClr val="E3E3E3"/>
              </a:solidFill>
              <a:latin typeface="나눔스퀘어 네오 Light" panose="00000400000000000000" pitchFamily="2" charset="-127"/>
              <a:ea typeface="나눔스퀘어 네오 Light" panose="00000400000000000000" pitchFamily="2" charset="-127"/>
            </a:endParaRPr>
          </a:p>
          <a:p>
            <a:pPr marL="457200" indent="-311150">
              <a:lnSpc>
                <a:spcPct val="115000"/>
              </a:lnSpc>
              <a:buClr>
                <a:srgbClr val="E3E3E3"/>
              </a:buClr>
              <a:buSzPts val="1300"/>
              <a:buFont typeface="Wingdings" panose="05000000000000000000" pitchFamily="2" charset="2"/>
              <a:buChar char="ü"/>
            </a:pPr>
            <a:r>
              <a:rPr lang="ko" altLang="ko-KR" dirty="0">
                <a:solidFill>
                  <a:srgbClr val="E3E3E3"/>
                </a:solidFill>
                <a:latin typeface="나눔스퀘어 네오 Light" panose="00000400000000000000" pitchFamily="2" charset="-127"/>
                <a:ea typeface="나눔스퀘어 네오 Light" panose="00000400000000000000" pitchFamily="2" charset="-127"/>
              </a:rPr>
              <a:t>지역 시장 정보를 활용하여 </a:t>
            </a:r>
            <a:r>
              <a:rPr lang="ko-KR" altLang="en-US" dirty="0">
                <a:solidFill>
                  <a:srgbClr val="E3E3E3"/>
                </a:solidFill>
                <a:latin typeface="나눔스퀘어 네오 Light" panose="00000400000000000000" pitchFamily="2" charset="-127"/>
                <a:ea typeface="나눔스퀘어 네오 Light" panose="00000400000000000000" pitchFamily="2" charset="-127"/>
              </a:rPr>
              <a:t>가게 홍보 또는 </a:t>
            </a:r>
            <a:r>
              <a:rPr lang="ko" altLang="ko-KR" dirty="0">
                <a:solidFill>
                  <a:srgbClr val="E3E3E3"/>
                </a:solidFill>
                <a:latin typeface="나눔스퀘어 네오 Light" panose="00000400000000000000" pitchFamily="2" charset="-127"/>
                <a:ea typeface="나눔스퀘어 네오 Light" panose="00000400000000000000" pitchFamily="2" charset="-127"/>
              </a:rPr>
              <a:t>이벤트</a:t>
            </a:r>
            <a:r>
              <a:rPr lang="ko-KR" altLang="en-US" dirty="0" err="1">
                <a:solidFill>
                  <a:srgbClr val="E3E3E3"/>
                </a:solidFill>
                <a:latin typeface="나눔스퀘어 네오 Light" panose="00000400000000000000" pitchFamily="2" charset="-127"/>
                <a:ea typeface="나눔스퀘어 네오 Light" panose="00000400000000000000" pitchFamily="2" charset="-127"/>
              </a:rPr>
              <a:t>를</a:t>
            </a:r>
            <a:r>
              <a:rPr lang="ko-KR" altLang="en-US" dirty="0">
                <a:solidFill>
                  <a:srgbClr val="E3E3E3"/>
                </a:solidFill>
                <a:latin typeface="나눔스퀘어 네오 Light" panose="00000400000000000000" pitchFamily="2" charset="-127"/>
                <a:ea typeface="나눔스퀘어 네오 Light" panose="00000400000000000000" pitchFamily="2" charset="-127"/>
              </a:rPr>
              <a:t> 연계하여 </a:t>
            </a:r>
            <a:r>
              <a:rPr lang="ko" altLang="ko-KR" dirty="0">
                <a:solidFill>
                  <a:srgbClr val="E3E3E3"/>
                </a:solidFill>
                <a:latin typeface="나눔스퀘어 네오 Light" panose="00000400000000000000" pitchFamily="2" charset="-127"/>
                <a:ea typeface="나눔스퀘어 네오 Light" panose="00000400000000000000" pitchFamily="2" charset="-127"/>
              </a:rPr>
              <a:t>지</a:t>
            </a:r>
            <a:r>
              <a:rPr lang="ko-KR" altLang="en-US" dirty="0">
                <a:solidFill>
                  <a:srgbClr val="E3E3E3"/>
                </a:solidFill>
                <a:latin typeface="나눔스퀘어 네오 Light" panose="00000400000000000000" pitchFamily="2" charset="-127"/>
                <a:ea typeface="나눔스퀘어 네오 Light" panose="00000400000000000000" pitchFamily="2" charset="-127"/>
              </a:rPr>
              <a:t>역</a:t>
            </a:r>
            <a:r>
              <a:rPr lang="ko" altLang="ko-KR" dirty="0">
                <a:solidFill>
                  <a:srgbClr val="E3E3E3"/>
                </a:solidFill>
                <a:latin typeface="나눔스퀘어 네오 Light" panose="00000400000000000000" pitchFamily="2" charset="-127"/>
                <a:ea typeface="나눔스퀘어 네오 Light" panose="00000400000000000000" pitchFamily="2" charset="-127"/>
              </a:rPr>
              <a:t> 경제 활성화에 기여</a:t>
            </a:r>
            <a:r>
              <a:rPr lang="ko-KR" altLang="en-US" dirty="0">
                <a:solidFill>
                  <a:srgbClr val="E3E3E3"/>
                </a:solidFill>
                <a:latin typeface="나눔스퀘어 네오 Light" panose="00000400000000000000" pitchFamily="2" charset="-127"/>
                <a:ea typeface="나눔스퀘어 네오 Light" panose="00000400000000000000" pitchFamily="2" charset="-127"/>
              </a:rPr>
              <a:t>하겠습니다</a:t>
            </a:r>
            <a:r>
              <a:rPr lang="ko" altLang="ko-KR" dirty="0">
                <a:solidFill>
                  <a:srgbClr val="E3E3E3"/>
                </a:solidFill>
                <a:latin typeface="나눔스퀘어 네오 Light" panose="00000400000000000000" pitchFamily="2" charset="-127"/>
                <a:ea typeface="나눔스퀘어 네오 Light" panose="00000400000000000000" pitchFamily="2" charset="-127"/>
              </a:rPr>
              <a:t> </a:t>
            </a:r>
            <a:endParaRPr lang="en-US" altLang="ko" dirty="0">
              <a:solidFill>
                <a:srgbClr val="E3E3E3"/>
              </a:solidFill>
              <a:latin typeface="나눔스퀘어 네오 Light" panose="00000400000000000000" pitchFamily="2" charset="-127"/>
              <a:ea typeface="나눔스퀘어 네오 Light" panose="00000400000000000000" pitchFamily="2" charset="-127"/>
            </a:endParaRPr>
          </a:p>
          <a:p>
            <a:pPr marL="457200" lvl="0" indent="-311150" algn="l" rtl="0">
              <a:lnSpc>
                <a:spcPct val="115000"/>
              </a:lnSpc>
              <a:spcBef>
                <a:spcPts val="1100"/>
              </a:spcBef>
              <a:spcAft>
                <a:spcPts val="0"/>
              </a:spcAft>
              <a:buClr>
                <a:srgbClr val="E3E3E3"/>
              </a:buClr>
              <a:buSzPts val="1300"/>
              <a:buFont typeface="Wingdings" panose="05000000000000000000" pitchFamily="2" charset="2"/>
              <a:buChar char="ü"/>
            </a:pPr>
            <a:r>
              <a:rPr lang="ko-KR" altLang="en-US" dirty="0">
                <a:solidFill>
                  <a:srgbClr val="E3E3E3"/>
                </a:solidFill>
                <a:latin typeface="나눔스퀘어 네오 Light" panose="00000400000000000000" pitchFamily="2" charset="-127"/>
                <a:ea typeface="나눔스퀘어 네오 Light" panose="00000400000000000000" pitchFamily="2" charset="-127"/>
              </a:rPr>
              <a:t>지도 서비스를 발전 시켜 </a:t>
            </a:r>
            <a:r>
              <a:rPr lang="ko" altLang="ko-KR" dirty="0">
                <a:solidFill>
                  <a:srgbClr val="E3E3E3"/>
                </a:solidFill>
                <a:latin typeface="나눔스퀘어 네오 Light" panose="00000400000000000000" pitchFamily="2" charset="-127"/>
                <a:ea typeface="나눔스퀘어 네오 Light" panose="00000400000000000000" pitchFamily="2" charset="-127"/>
              </a:rPr>
              <a:t> 거주 국가별 글로벌 서비스</a:t>
            </a:r>
            <a:r>
              <a:rPr lang="ko-KR" altLang="en-US" dirty="0">
                <a:solidFill>
                  <a:srgbClr val="E3E3E3"/>
                </a:solidFill>
                <a:latin typeface="나눔스퀘어 네오 Light" panose="00000400000000000000" pitchFamily="2" charset="-127"/>
                <a:ea typeface="나눔스퀘어 네오 Light" panose="00000400000000000000" pitchFamily="2" charset="-127"/>
              </a:rPr>
              <a:t>로 발전하겠습니다</a:t>
            </a:r>
            <a:endParaRPr dirty="0">
              <a:solidFill>
                <a:schemeClr val="dk1"/>
              </a:solidFill>
              <a:latin typeface="나눔스퀘어 네오 Light" panose="00000400000000000000" pitchFamily="2" charset="-127"/>
              <a:ea typeface="나눔스퀘어 네오 Light" panose="00000400000000000000" pitchFamily="2" charset="-127"/>
            </a:endParaRPr>
          </a:p>
        </p:txBody>
      </p:sp>
      <p:sp>
        <p:nvSpPr>
          <p:cNvPr id="3" name="Google Shape;68;p15">
            <a:extLst>
              <a:ext uri="{FF2B5EF4-FFF2-40B4-BE49-F238E27FC236}">
                <a16:creationId xmlns:a16="http://schemas.microsoft.com/office/drawing/2014/main" id="{14F2D630-8034-7DDF-379D-4710B2649DAD}"/>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r>
              <a:rPr lang="ko" altLang="ko-KR"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서비스 개선 방안 </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endParaRPr lang="ko-KR" altLang="en-US" sz="1800" dirty="0">
              <a:latin typeface="나눔스퀘어 네오 Bold" panose="00000800000000000000" pitchFamily="2" charset="-127"/>
              <a:ea typeface="나눔스퀘어 네오 Bold" panose="00000800000000000000" pitchFamily="2" charset="-127"/>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grpSp>
        <p:nvGrpSpPr>
          <p:cNvPr id="3" name="그룹 2">
            <a:extLst>
              <a:ext uri="{FF2B5EF4-FFF2-40B4-BE49-F238E27FC236}">
                <a16:creationId xmlns:a16="http://schemas.microsoft.com/office/drawing/2014/main" id="{3EDBE758-4BC4-EF79-4740-D3289A56289B}"/>
              </a:ext>
            </a:extLst>
          </p:cNvPr>
          <p:cNvGrpSpPr/>
          <p:nvPr/>
        </p:nvGrpSpPr>
        <p:grpSpPr>
          <a:xfrm>
            <a:off x="392775" y="1264150"/>
            <a:ext cx="1364138" cy="3316975"/>
            <a:chOff x="392775" y="1264150"/>
            <a:chExt cx="1364138" cy="3316975"/>
          </a:xfrm>
        </p:grpSpPr>
        <p:pic>
          <p:nvPicPr>
            <p:cNvPr id="187" name="Google Shape;187;p30"/>
            <p:cNvPicPr preferRelativeResize="0"/>
            <p:nvPr/>
          </p:nvPicPr>
          <p:blipFill rotWithShape="1">
            <a:blip r:embed="rId3">
              <a:alphaModFix/>
            </a:blip>
            <a:srcRect l="4563" t="1648" r="3245" b="2501"/>
            <a:stretch/>
          </p:blipFill>
          <p:spPr>
            <a:xfrm>
              <a:off x="392775" y="1264150"/>
              <a:ext cx="1289774" cy="1781925"/>
            </a:xfrm>
            <a:prstGeom prst="rect">
              <a:avLst/>
            </a:prstGeom>
            <a:noFill/>
            <a:ln>
              <a:noFill/>
            </a:ln>
          </p:spPr>
        </p:pic>
        <p:sp>
          <p:nvSpPr>
            <p:cNvPr id="192" name="Google Shape;192;p30"/>
            <p:cNvSpPr/>
            <p:nvPr/>
          </p:nvSpPr>
          <p:spPr>
            <a:xfrm>
              <a:off x="544463" y="2884550"/>
              <a:ext cx="986400" cy="3411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네오 Heavy" panose="00000A00000000000000" pitchFamily="2" charset="-127"/>
                  <a:ea typeface="나눔스퀘어 네오 Heavy" panose="00000A00000000000000" pitchFamily="2" charset="-127"/>
                  <a:cs typeface="Source Code Pro Black"/>
                  <a:sym typeface="Source Code Pro Black"/>
                </a:rPr>
                <a:t>기획 PM</a:t>
              </a:r>
              <a:endParaRPr dirty="0">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197" name="Google Shape;197;p30"/>
            <p:cNvSpPr txBox="1"/>
            <p:nvPr/>
          </p:nvSpPr>
          <p:spPr>
            <a:xfrm>
              <a:off x="468579" y="3216300"/>
              <a:ext cx="1138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80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김윤정</a:t>
              </a:r>
              <a:endParaRPr sz="180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202" name="Google Shape;202;p30"/>
            <p:cNvSpPr txBox="1"/>
            <p:nvPr/>
          </p:nvSpPr>
          <p:spPr>
            <a:xfrm>
              <a:off x="525413" y="3749825"/>
              <a:ext cx="12315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서비스 기획</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a:p>
              <a:pPr marL="0" lvl="0" indent="0" algn="l"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백엔드 서브</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a:p>
              <a:pPr marL="0" lvl="0" indent="0" algn="l"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게시판 구현</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p:txBody>
        </p:sp>
      </p:grpSp>
      <p:pic>
        <p:nvPicPr>
          <p:cNvPr id="189" name="Google Shape;189;p30"/>
          <p:cNvPicPr preferRelativeResize="0"/>
          <p:nvPr/>
        </p:nvPicPr>
        <p:blipFill rotWithShape="1">
          <a:blip r:embed="rId4">
            <a:alphaModFix/>
          </a:blip>
          <a:srcRect t="2116" r="2931" b="2116"/>
          <a:stretch/>
        </p:blipFill>
        <p:spPr>
          <a:xfrm>
            <a:off x="2139154" y="1264188"/>
            <a:ext cx="1379503" cy="1781925"/>
          </a:xfrm>
          <a:prstGeom prst="rect">
            <a:avLst/>
          </a:prstGeom>
          <a:noFill/>
          <a:ln>
            <a:noFill/>
          </a:ln>
        </p:spPr>
      </p:pic>
      <p:sp>
        <p:nvSpPr>
          <p:cNvPr id="193" name="Google Shape;193;p30"/>
          <p:cNvSpPr/>
          <p:nvPr/>
        </p:nvSpPr>
        <p:spPr>
          <a:xfrm>
            <a:off x="2335692" y="2884550"/>
            <a:ext cx="986400" cy="3411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네오 Heavy" panose="00000A00000000000000" pitchFamily="2" charset="-127"/>
                <a:ea typeface="나눔스퀘어 네오 Heavy" panose="00000A00000000000000" pitchFamily="2" charset="-127"/>
                <a:cs typeface="Source Code Pro Black"/>
                <a:sym typeface="Source Code Pro Black"/>
              </a:rPr>
              <a:t>백엔드</a:t>
            </a:r>
            <a:endParaRPr dirty="0">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198" name="Google Shape;198;p30"/>
          <p:cNvSpPr txBox="1"/>
          <p:nvPr/>
        </p:nvSpPr>
        <p:spPr>
          <a:xfrm>
            <a:off x="2258333" y="3216300"/>
            <a:ext cx="1138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김민지</a:t>
            </a:r>
            <a:endParaRPr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203" name="Google Shape;203;p30"/>
          <p:cNvSpPr txBox="1"/>
          <p:nvPr/>
        </p:nvSpPr>
        <p:spPr>
          <a:xfrm>
            <a:off x="1756913" y="3749825"/>
            <a:ext cx="1785068" cy="8313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개발 총괄</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a:p>
            <a:pPr marL="457200" lvl="0" indent="0" algn="ctr"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데이터 처리</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a:p>
            <a:pPr marL="457200" lvl="0" indent="0" algn="ctr"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맵 API 연동</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p:txBody>
      </p:sp>
      <p:grpSp>
        <p:nvGrpSpPr>
          <p:cNvPr id="6" name="그룹 5">
            <a:extLst>
              <a:ext uri="{FF2B5EF4-FFF2-40B4-BE49-F238E27FC236}">
                <a16:creationId xmlns:a16="http://schemas.microsoft.com/office/drawing/2014/main" id="{2F2E4594-4232-04F0-1214-CB621EEBBD1A}"/>
              </a:ext>
            </a:extLst>
          </p:cNvPr>
          <p:cNvGrpSpPr/>
          <p:nvPr/>
        </p:nvGrpSpPr>
        <p:grpSpPr>
          <a:xfrm>
            <a:off x="3980334" y="1264150"/>
            <a:ext cx="1379500" cy="2413850"/>
            <a:chOff x="4014713" y="1264150"/>
            <a:chExt cx="1379500" cy="2413850"/>
          </a:xfrm>
        </p:grpSpPr>
        <p:pic>
          <p:nvPicPr>
            <p:cNvPr id="188" name="Google Shape;188;p30"/>
            <p:cNvPicPr preferRelativeResize="0"/>
            <p:nvPr/>
          </p:nvPicPr>
          <p:blipFill rotWithShape="1">
            <a:blip r:embed="rId5">
              <a:alphaModFix/>
            </a:blip>
            <a:srcRect l="3307" t="2563" r="3007" b="2847"/>
            <a:stretch/>
          </p:blipFill>
          <p:spPr>
            <a:xfrm>
              <a:off x="4014713" y="1264150"/>
              <a:ext cx="1379500" cy="1782001"/>
            </a:xfrm>
            <a:prstGeom prst="rect">
              <a:avLst/>
            </a:prstGeom>
            <a:noFill/>
            <a:ln>
              <a:noFill/>
            </a:ln>
          </p:spPr>
        </p:pic>
        <p:sp>
          <p:nvSpPr>
            <p:cNvPr id="194" name="Google Shape;194;p30"/>
            <p:cNvSpPr/>
            <p:nvPr/>
          </p:nvSpPr>
          <p:spPr>
            <a:xfrm>
              <a:off x="4186513" y="2884550"/>
              <a:ext cx="986400" cy="3411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네오 Heavy" panose="00000A00000000000000" pitchFamily="2" charset="-127"/>
                  <a:ea typeface="나눔스퀘어 네오 Heavy" panose="00000A00000000000000" pitchFamily="2" charset="-127"/>
                  <a:cs typeface="Source Code Pro Black"/>
                  <a:sym typeface="Source Code Pro Black"/>
                </a:rPr>
                <a:t>백엔드</a:t>
              </a:r>
              <a:endParaRPr dirty="0">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199" name="Google Shape;199;p30"/>
            <p:cNvSpPr txBox="1"/>
            <p:nvPr/>
          </p:nvSpPr>
          <p:spPr>
            <a:xfrm>
              <a:off x="4087454" y="3216300"/>
              <a:ext cx="1138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80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이기석</a:t>
              </a:r>
              <a:endParaRPr sz="180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grpSp>
      <p:sp>
        <p:nvSpPr>
          <p:cNvPr id="204" name="Google Shape;204;p30"/>
          <p:cNvSpPr txBox="1"/>
          <p:nvPr/>
        </p:nvSpPr>
        <p:spPr>
          <a:xfrm>
            <a:off x="3541981" y="3749825"/>
            <a:ext cx="1875600" cy="6156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백엔드 서브</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a:p>
            <a:pPr marL="457200" lvl="0" indent="0" algn="ctr"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회원가입 구현</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p:txBody>
      </p:sp>
      <p:pic>
        <p:nvPicPr>
          <p:cNvPr id="191" name="Google Shape;191;p30"/>
          <p:cNvPicPr preferRelativeResize="0"/>
          <p:nvPr/>
        </p:nvPicPr>
        <p:blipFill rotWithShape="1">
          <a:blip r:embed="rId6">
            <a:alphaModFix/>
          </a:blip>
          <a:srcRect r="3530" b="2018"/>
          <a:stretch/>
        </p:blipFill>
        <p:spPr>
          <a:xfrm>
            <a:off x="5771563" y="1264150"/>
            <a:ext cx="1289776" cy="1782000"/>
          </a:xfrm>
          <a:prstGeom prst="rect">
            <a:avLst/>
          </a:prstGeom>
          <a:noFill/>
          <a:ln>
            <a:noFill/>
          </a:ln>
        </p:spPr>
      </p:pic>
      <p:sp>
        <p:nvSpPr>
          <p:cNvPr id="195" name="Google Shape;195;p30"/>
          <p:cNvSpPr/>
          <p:nvPr/>
        </p:nvSpPr>
        <p:spPr>
          <a:xfrm>
            <a:off x="5847352" y="2884550"/>
            <a:ext cx="1138200" cy="3411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네오 Heavy" panose="00000A00000000000000" pitchFamily="2" charset="-127"/>
                <a:ea typeface="나눔스퀘어 네오 Heavy" panose="00000A00000000000000" pitchFamily="2" charset="-127"/>
                <a:cs typeface="Source Code Pro Black"/>
                <a:sym typeface="Source Code Pro Black"/>
              </a:rPr>
              <a:t>프론트엔드</a:t>
            </a:r>
            <a:endParaRPr dirty="0">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200" name="Google Shape;200;p30"/>
          <p:cNvSpPr txBox="1"/>
          <p:nvPr/>
        </p:nvSpPr>
        <p:spPr>
          <a:xfrm>
            <a:off x="5847354" y="3216300"/>
            <a:ext cx="1138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80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이호준</a:t>
            </a:r>
            <a:endParaRPr sz="180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205" name="Google Shape;205;p30"/>
          <p:cNvSpPr txBox="1"/>
          <p:nvPr/>
        </p:nvSpPr>
        <p:spPr>
          <a:xfrm>
            <a:off x="5276029" y="3749825"/>
            <a:ext cx="1968262" cy="6156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레이아웃 구성</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a:p>
            <a:pPr marL="457200" lvl="0" indent="0" algn="ctr"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웹 페이지 구현</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p:txBody>
      </p:sp>
      <p:pic>
        <p:nvPicPr>
          <p:cNvPr id="190" name="Google Shape;190;p30"/>
          <p:cNvPicPr preferRelativeResize="0"/>
          <p:nvPr/>
        </p:nvPicPr>
        <p:blipFill rotWithShape="1">
          <a:blip r:embed="rId7">
            <a:alphaModFix/>
          </a:blip>
          <a:srcRect l="2471" t="1591" r="2480" b="1349"/>
          <a:stretch/>
        </p:blipFill>
        <p:spPr>
          <a:xfrm>
            <a:off x="7438675" y="1264113"/>
            <a:ext cx="1289775" cy="1782001"/>
          </a:xfrm>
          <a:prstGeom prst="rect">
            <a:avLst/>
          </a:prstGeom>
          <a:noFill/>
          <a:ln>
            <a:noFill/>
          </a:ln>
        </p:spPr>
      </p:pic>
      <p:sp>
        <p:nvSpPr>
          <p:cNvPr id="196" name="Google Shape;196;p30"/>
          <p:cNvSpPr/>
          <p:nvPr/>
        </p:nvSpPr>
        <p:spPr>
          <a:xfrm>
            <a:off x="7514464" y="2884550"/>
            <a:ext cx="1138200" cy="341100"/>
          </a:xfrm>
          <a:prstGeom prst="roundRect">
            <a:avLst>
              <a:gd name="adj" fmla="val 16667"/>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dirty="0">
                <a:latin typeface="나눔스퀘어 네오 Heavy" panose="00000A00000000000000" pitchFamily="2" charset="-127"/>
                <a:ea typeface="나눔스퀘어 네오 Heavy" panose="00000A00000000000000" pitchFamily="2" charset="-127"/>
                <a:cs typeface="Source Code Pro Black"/>
                <a:sym typeface="Source Code Pro Black"/>
              </a:rPr>
              <a:t>프론트엔드</a:t>
            </a:r>
            <a:endParaRPr dirty="0">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201" name="Google Shape;201;p30"/>
          <p:cNvSpPr txBox="1"/>
          <p:nvPr/>
        </p:nvSpPr>
        <p:spPr>
          <a:xfrm>
            <a:off x="7514479" y="3216300"/>
            <a:ext cx="1138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180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이희성</a:t>
            </a:r>
            <a:endParaRPr sz="180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206" name="Google Shape;206;p30"/>
          <p:cNvSpPr txBox="1"/>
          <p:nvPr/>
        </p:nvSpPr>
        <p:spPr>
          <a:xfrm>
            <a:off x="6876787" y="3749788"/>
            <a:ext cx="1963500" cy="615600"/>
          </a:xfrm>
          <a:prstGeom prst="rect">
            <a:avLst/>
          </a:prstGeom>
          <a:noFill/>
          <a:ln>
            <a:noFill/>
          </a:ln>
        </p:spPr>
        <p:txBody>
          <a:bodyPr spcFirstLastPara="1" wrap="square" lIns="91425" tIns="91425" rIns="91425" bIns="91425" anchor="t" anchorCtr="0">
            <a:spAutoFit/>
          </a:bodyPr>
          <a:lstStyle/>
          <a:p>
            <a:pPr marL="457200" lvl="0" indent="0" algn="ctr"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레이아웃 구성</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a:p>
            <a:pPr marL="457200" lvl="0" indent="0" algn="ctr" rtl="0">
              <a:spcBef>
                <a:spcPts val="0"/>
              </a:spcBef>
              <a:spcAft>
                <a:spcPts val="0"/>
              </a:spcAft>
              <a:buNone/>
            </a:pPr>
            <a:r>
              <a:rPr lang="ko"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rPr>
              <a:t>웹 페이지 구현</a:t>
            </a:r>
            <a:endParaRPr dirty="0">
              <a:solidFill>
                <a:schemeClr val="dk1"/>
              </a:solidFill>
              <a:latin typeface="나눔스퀘어 네오 Light" panose="00000400000000000000" pitchFamily="2" charset="-127"/>
              <a:ea typeface="나눔스퀘어 네오 Light" panose="00000400000000000000" pitchFamily="2" charset="-127"/>
              <a:cs typeface="Source Code Pro ExtraLight"/>
              <a:sym typeface="Source Code Pro ExtraLight"/>
            </a:endParaRPr>
          </a:p>
        </p:txBody>
      </p:sp>
      <p:sp>
        <p:nvSpPr>
          <p:cNvPr id="4" name="Google Shape;68;p15">
            <a:extLst>
              <a:ext uri="{FF2B5EF4-FFF2-40B4-BE49-F238E27FC236}">
                <a16:creationId xmlns:a16="http://schemas.microsoft.com/office/drawing/2014/main" id="{B4A03B07-53D8-7392-FEC2-53F3D70F250E}"/>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팀 소개 </a:t>
            </a:r>
            <a:r>
              <a:rPr lang="ko" altLang="ko-KR"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endParaRPr lang="ko-KR" altLang="en-US" sz="1800" dirty="0">
              <a:latin typeface="나눔스퀘어 네오 Bold" panose="00000800000000000000" pitchFamily="2" charset="-127"/>
              <a:ea typeface="나눔스퀘어 네오 Bold" panose="00000800000000000000" pitchFamily="2" charset="-127"/>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31"/>
          <p:cNvSpPr txBox="1"/>
          <p:nvPr/>
        </p:nvSpPr>
        <p:spPr>
          <a:xfrm>
            <a:off x="4483725" y="2485775"/>
            <a:ext cx="1920900" cy="2262127"/>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ko"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rPr>
              <a:t>데이터 출처</a:t>
            </a:r>
            <a:endParaRPr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l" rtl="0">
              <a:lnSpc>
                <a:spcPct val="150000"/>
              </a:lnSpc>
              <a:spcBef>
                <a:spcPts val="0"/>
              </a:spcBef>
              <a:spcAft>
                <a:spcPts val="0"/>
              </a:spcAft>
              <a:buNone/>
            </a:pPr>
            <a:r>
              <a:rPr lang="ko"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rPr>
              <a:t>데이터 가공</a:t>
            </a:r>
            <a:endParaRPr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l" rtl="0">
              <a:lnSpc>
                <a:spcPct val="150000"/>
              </a:lnSpc>
              <a:spcBef>
                <a:spcPts val="0"/>
              </a:spcBef>
              <a:spcAft>
                <a:spcPts val="0"/>
              </a:spcAft>
              <a:buNone/>
            </a:pPr>
            <a:r>
              <a:rPr lang="ko"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rPr>
              <a:t>데이터베이스</a:t>
            </a:r>
            <a:endParaRPr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l" rtl="0">
              <a:lnSpc>
                <a:spcPct val="150000"/>
              </a:lnSpc>
              <a:spcBef>
                <a:spcPts val="0"/>
              </a:spcBef>
              <a:spcAft>
                <a:spcPts val="0"/>
              </a:spcAft>
              <a:buNone/>
            </a:pPr>
            <a:r>
              <a:rPr lang="ko"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rPr>
              <a:t>웹 프레임워크</a:t>
            </a:r>
            <a:endParaRPr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l" rtl="0">
              <a:lnSpc>
                <a:spcPct val="150000"/>
              </a:lnSpc>
              <a:spcBef>
                <a:spcPts val="0"/>
              </a:spcBef>
              <a:spcAft>
                <a:spcPts val="0"/>
              </a:spcAft>
              <a:buNone/>
            </a:pPr>
            <a:r>
              <a:rPr lang="ko"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rPr>
              <a:t>웹 구현   </a:t>
            </a:r>
            <a:endParaRPr sz="1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213" name="Google Shape;213;p31"/>
          <p:cNvSpPr txBox="1"/>
          <p:nvPr/>
        </p:nvSpPr>
        <p:spPr>
          <a:xfrm>
            <a:off x="6207775" y="2485775"/>
            <a:ext cx="2461800" cy="2262127"/>
          </a:xfrm>
          <a:prstGeom prst="rect">
            <a:avLst/>
          </a:prstGeom>
          <a:noFill/>
          <a:ln>
            <a:noFill/>
          </a:ln>
        </p:spPr>
        <p:txBody>
          <a:bodyPr spcFirstLastPara="1" wrap="square" lIns="91425" tIns="91425" rIns="91425" bIns="91425" anchor="t" anchorCtr="0">
            <a:spAutoFit/>
          </a:bodyPr>
          <a:lstStyle/>
          <a:p>
            <a:pPr marL="0" lvl="0" indent="0" algn="r" rtl="0">
              <a:lnSpc>
                <a:spcPct val="150000"/>
              </a:lnSpc>
              <a:spcBef>
                <a:spcPts val="0"/>
              </a:spcBef>
              <a:spcAft>
                <a:spcPts val="0"/>
              </a:spcAft>
              <a:buNone/>
            </a:pPr>
            <a:r>
              <a:rPr lang="ko"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공공</a:t>
            </a:r>
            <a:r>
              <a:rPr lang="en-US" altLang="ko"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 </a:t>
            </a:r>
            <a:r>
              <a:rPr lang="ko"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데이터</a:t>
            </a:r>
            <a:r>
              <a:rPr lang="en-US" altLang="ko"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 </a:t>
            </a:r>
            <a:r>
              <a:rPr lang="ko"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포털</a:t>
            </a:r>
            <a:endParaRPr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r" rtl="0">
              <a:lnSpc>
                <a:spcPct val="150000"/>
              </a:lnSpc>
              <a:spcBef>
                <a:spcPts val="0"/>
              </a:spcBef>
              <a:spcAft>
                <a:spcPts val="0"/>
              </a:spcAft>
              <a:buNone/>
            </a:pPr>
            <a:r>
              <a:rPr lang="ko"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PYTHON</a:t>
            </a:r>
            <a:endParaRPr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r" rtl="0">
              <a:lnSpc>
                <a:spcPct val="150000"/>
              </a:lnSpc>
              <a:spcBef>
                <a:spcPts val="0"/>
              </a:spcBef>
              <a:spcAft>
                <a:spcPts val="0"/>
              </a:spcAft>
              <a:buNone/>
            </a:pPr>
            <a:r>
              <a:rPr lang="ko"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ORACLE</a:t>
            </a:r>
            <a:endParaRPr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r" rtl="0">
              <a:lnSpc>
                <a:spcPct val="150000"/>
              </a:lnSpc>
              <a:spcBef>
                <a:spcPts val="0"/>
              </a:spcBef>
              <a:spcAft>
                <a:spcPts val="0"/>
              </a:spcAft>
              <a:buNone/>
            </a:pPr>
            <a:r>
              <a:rPr lang="ko"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DJANGO</a:t>
            </a:r>
            <a:endParaRPr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r" rtl="0">
              <a:lnSpc>
                <a:spcPct val="150000"/>
              </a:lnSpc>
              <a:spcBef>
                <a:spcPts val="0"/>
              </a:spcBef>
              <a:spcAft>
                <a:spcPts val="0"/>
              </a:spcAft>
              <a:buNone/>
            </a:pPr>
            <a:r>
              <a:rPr lang="ko"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HTML / CSS / JS</a:t>
            </a:r>
            <a:endParaRPr sz="1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2" name="Google Shape;68;p15">
            <a:extLst>
              <a:ext uri="{FF2B5EF4-FFF2-40B4-BE49-F238E27FC236}">
                <a16:creationId xmlns:a16="http://schemas.microsoft.com/office/drawing/2014/main" id="{CE02C441-40FE-4489-4A3F-C525C1553335}"/>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기술 스택 </a:t>
            </a:r>
            <a:r>
              <a:rPr lang="ko" altLang="ko-KR"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endParaRPr lang="ko-KR" altLang="en-US" sz="1800" dirty="0">
              <a:latin typeface="나눔스퀘어 네오 Bold" panose="00000800000000000000" pitchFamily="2" charset="-127"/>
              <a:ea typeface="나눔스퀘어 네오 Bold" panose="00000800000000000000" pitchFamily="2" charset="-127"/>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2"/>
          <p:cNvSpPr txBox="1"/>
          <p:nvPr/>
        </p:nvSpPr>
        <p:spPr>
          <a:xfrm>
            <a:off x="3402675" y="1740768"/>
            <a:ext cx="2338650" cy="166196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Thank you.</a:t>
            </a:r>
            <a:endParaRPr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r>
              <a:rPr lang="ko"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제안 배경 </a:t>
            </a:r>
            <a:endParaRPr sz="1800" dirty="0">
              <a:latin typeface="나눔스퀘어 네오 Bold" panose="00000800000000000000" pitchFamily="2" charset="-127"/>
              <a:ea typeface="나눔스퀘어 네오 Bold" panose="00000800000000000000" pitchFamily="2" charset="-127"/>
            </a:endParaRPr>
          </a:p>
        </p:txBody>
      </p:sp>
      <p:sp>
        <p:nvSpPr>
          <p:cNvPr id="69" name="Google Shape;69;p15"/>
          <p:cNvSpPr txBox="1"/>
          <p:nvPr/>
        </p:nvSpPr>
        <p:spPr>
          <a:xfrm>
            <a:off x="3020100" y="1017725"/>
            <a:ext cx="31038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rPr>
              <a:t>요즘 MZ들의 핫플! </a:t>
            </a:r>
            <a:endParaRPr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ctr" rtl="0">
              <a:spcBef>
                <a:spcPts val="0"/>
              </a:spcBef>
              <a:spcAft>
                <a:spcPts val="0"/>
              </a:spcAft>
              <a:buNone/>
            </a:pPr>
            <a:r>
              <a:rPr lang="ko"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rPr>
              <a:t>난리난 시장은 어디? </a:t>
            </a:r>
            <a:endParaRPr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pic>
        <p:nvPicPr>
          <p:cNvPr id="3" name="그림 2" descr="장면, 스낵, 음식, 패스트푸드이(가) 표시된 사진&#10;&#10;자동 생성된 설명">
            <a:extLst>
              <a:ext uri="{FF2B5EF4-FFF2-40B4-BE49-F238E27FC236}">
                <a16:creationId xmlns:a16="http://schemas.microsoft.com/office/drawing/2014/main" id="{E395A5E6-3753-A23C-19D8-EC999DC382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108" b="99842" l="462" r="99231">
                        <a14:foregroundMark x1="26769" y1="16930" x2="73077" y2="34810"/>
                        <a14:foregroundMark x1="24769" y1="12975" x2="60615" y2="13449"/>
                        <a14:foregroundMark x1="38154" y1="6646" x2="72923" y2="7437"/>
                        <a14:foregroundMark x1="88923" y1="9652" x2="85846" y2="41297"/>
                        <a14:foregroundMark x1="75231" y1="39082" x2="81385" y2="55538"/>
                        <a14:foregroundMark x1="93231" y1="18038" x2="93231" y2="54114"/>
                        <a14:foregroundMark x1="97538" y1="10759" x2="97538" y2="40190"/>
                        <a14:foregroundMark x1="82923" y1="5854" x2="68000" y2="15190"/>
                        <a14:foregroundMark x1="91077" y1="2848" x2="75692" y2="10759"/>
                        <a14:foregroundMark x1="23231" y1="5380" x2="26769" y2="18196"/>
                        <a14:foregroundMark x1="29692" y1="19146" x2="29692" y2="31329"/>
                        <a14:foregroundMark x1="7077" y1="2532" x2="26000" y2="16930"/>
                        <a14:foregroundMark x1="2000" y1="1108" x2="8154" y2="3006"/>
                        <a14:foregroundMark x1="462" y1="68671" x2="5231" y2="56329"/>
                        <a14:foregroundMark x1="4615" y1="37816" x2="28769" y2="52057"/>
                        <a14:foregroundMark x1="2769" y1="46044" x2="41846" y2="55696"/>
                        <a14:foregroundMark x1="769" y1="29114" x2="39231" y2="50316"/>
                        <a14:foregroundMark x1="39231" y1="50316" x2="39231" y2="50316"/>
                        <a14:foregroundMark x1="3846" y1="22627" x2="38462" y2="34810"/>
                        <a14:foregroundMark x1="769" y1="12025" x2="34154" y2="29272"/>
                        <a14:foregroundMark x1="48154" y1="38449" x2="63846" y2="77532"/>
                        <a14:foregroundMark x1="63846" y1="77532" x2="63846" y2="77532"/>
                        <a14:foregroundMark x1="48923" y1="36867" x2="45692" y2="65348"/>
                        <a14:foregroundMark x1="45385" y1="36551" x2="44308" y2="55854"/>
                        <a14:foregroundMark x1="64769" y1="40665" x2="64000" y2="60443"/>
                        <a14:foregroundMark x1="68769" y1="41614" x2="66000" y2="66456"/>
                        <a14:foregroundMark x1="70462" y1="43829" x2="70462" y2="60127"/>
                        <a14:foregroundMark x1="70154" y1="74842" x2="69077" y2="96677"/>
                        <a14:foregroundMark x1="50308" y1="70253" x2="50769" y2="94304"/>
                        <a14:foregroundMark x1="33231" y1="92247" x2="33385" y2="98892"/>
                        <a14:foregroundMark x1="34000" y1="81487" x2="34308" y2="98892"/>
                        <a14:foregroundMark x1="26615" y1="87025" x2="26615" y2="99367"/>
                        <a14:foregroundMark x1="11077" y1="91614" x2="10769" y2="98892"/>
                        <a14:foregroundMark x1="5231" y1="92247" x2="5538" y2="99684"/>
                        <a14:foregroundMark x1="11231" y1="73892" x2="10615" y2="99209"/>
                        <a14:foregroundMark x1="6462" y1="75316" x2="6923" y2="93354"/>
                        <a14:foregroundMark x1="4154" y1="91456" x2="4154" y2="99842"/>
                        <a14:foregroundMark x1="85538" y1="42563" x2="82462" y2="69146"/>
                        <a14:foregroundMark x1="66154" y1="57278" x2="72462" y2="63924"/>
                        <a14:foregroundMark x1="72462" y1="63924" x2="79385" y2="67722"/>
                        <a14:foregroundMark x1="86769" y1="56804" x2="86308" y2="66139"/>
                        <a14:foregroundMark x1="89077" y1="57437" x2="89846" y2="66456"/>
                        <a14:foregroundMark x1="95538" y1="57437" x2="95077" y2="64399"/>
                        <a14:foregroundMark x1="98462" y1="53323" x2="98462" y2="71519"/>
                        <a14:foregroundMark x1="95846" y1="72152" x2="99231" y2="71994"/>
                        <a14:foregroundMark x1="18615" y1="2532" x2="22769" y2="6962"/>
                        <a14:foregroundMark x1="33846" y1="3006" x2="54000" y2="3006"/>
                      </a14:backgroundRemoval>
                    </a14:imgEffect>
                  </a14:imgLayer>
                </a14:imgProps>
              </a:ext>
            </a:extLst>
          </a:blip>
          <a:stretch>
            <a:fillRect/>
          </a:stretch>
        </p:blipFill>
        <p:spPr>
          <a:xfrm>
            <a:off x="246901" y="2287130"/>
            <a:ext cx="1718700" cy="1671105"/>
          </a:xfrm>
          <a:prstGeom prst="rect">
            <a:avLst/>
          </a:prstGeom>
        </p:spPr>
      </p:pic>
      <p:pic>
        <p:nvPicPr>
          <p:cNvPr id="7" name="그림 6" descr="음식, 사람, 숍, 실내이(가) 표시된 사진&#10;&#10;자동 생성된 설명">
            <a:extLst>
              <a:ext uri="{FF2B5EF4-FFF2-40B4-BE49-F238E27FC236}">
                <a16:creationId xmlns:a16="http://schemas.microsoft.com/office/drawing/2014/main" id="{1E6152E7-211C-8042-DA8C-34033C74E813}"/>
              </a:ext>
            </a:extLst>
          </p:cNvPr>
          <p:cNvPicPr>
            <a:picLocks noChangeAspect="1"/>
          </p:cNvPicPr>
          <p:nvPr/>
        </p:nvPicPr>
        <p:blipFill>
          <a:blip r:embed="rId5"/>
          <a:stretch>
            <a:fillRect/>
          </a:stretch>
        </p:blipFill>
        <p:spPr>
          <a:xfrm>
            <a:off x="1586210" y="2304915"/>
            <a:ext cx="3227204" cy="1653321"/>
          </a:xfrm>
          <a:prstGeom prst="rect">
            <a:avLst/>
          </a:prstGeom>
        </p:spPr>
      </p:pic>
      <p:pic>
        <p:nvPicPr>
          <p:cNvPr id="4" name="그림 3" descr="거래, 시장, 실내, 음식이(가) 표시된 사진&#10;&#10;자동 생성된 설명">
            <a:extLst>
              <a:ext uri="{FF2B5EF4-FFF2-40B4-BE49-F238E27FC236}">
                <a16:creationId xmlns:a16="http://schemas.microsoft.com/office/drawing/2014/main" id="{832C27D3-1940-DE1A-02A4-BFF50072EDBF}"/>
              </a:ext>
            </a:extLst>
          </p:cNvPr>
          <p:cNvPicPr>
            <a:picLocks noChangeAspect="1"/>
          </p:cNvPicPr>
          <p:nvPr/>
        </p:nvPicPr>
        <p:blipFill rotWithShape="1">
          <a:blip r:embed="rId6"/>
          <a:srcRect l="864" t="62473" r="54019"/>
          <a:stretch/>
        </p:blipFill>
        <p:spPr>
          <a:xfrm>
            <a:off x="5003892" y="2287679"/>
            <a:ext cx="1769441" cy="1652227"/>
          </a:xfrm>
          <a:prstGeom prst="rect">
            <a:avLst/>
          </a:prstGeom>
        </p:spPr>
      </p:pic>
      <p:sp>
        <p:nvSpPr>
          <p:cNvPr id="5" name="TextBox 4">
            <a:extLst>
              <a:ext uri="{FF2B5EF4-FFF2-40B4-BE49-F238E27FC236}">
                <a16:creationId xmlns:a16="http://schemas.microsoft.com/office/drawing/2014/main" id="{AD855B4D-4A04-43D8-A519-D1F4F2DC00F0}"/>
              </a:ext>
            </a:extLst>
          </p:cNvPr>
          <p:cNvSpPr txBox="1"/>
          <p:nvPr/>
        </p:nvSpPr>
        <p:spPr>
          <a:xfrm>
            <a:off x="683223" y="4046400"/>
            <a:ext cx="864339" cy="307777"/>
          </a:xfrm>
          <a:prstGeom prst="rect">
            <a:avLst/>
          </a:prstGeom>
          <a:noFill/>
        </p:spPr>
        <p:txBody>
          <a:bodyPr wrap="none" rtlCol="0">
            <a:spAutoFit/>
          </a:bodyPr>
          <a:lstStyle/>
          <a:p>
            <a:r>
              <a:rPr lang="ko-KR" altLang="en-US">
                <a:solidFill>
                  <a:srgbClr val="00FF00"/>
                </a:solidFill>
                <a:latin typeface="나눔스퀘어 네오 Bold" panose="00000800000000000000" pitchFamily="2" charset="-127"/>
                <a:ea typeface="나눔스퀘어 네오 Bold" panose="00000800000000000000" pitchFamily="2" charset="-127"/>
              </a:rPr>
              <a:t>망원시장</a:t>
            </a:r>
          </a:p>
        </p:txBody>
      </p:sp>
      <p:sp>
        <p:nvSpPr>
          <p:cNvPr id="6" name="TextBox 5">
            <a:extLst>
              <a:ext uri="{FF2B5EF4-FFF2-40B4-BE49-F238E27FC236}">
                <a16:creationId xmlns:a16="http://schemas.microsoft.com/office/drawing/2014/main" id="{A9B2011E-9373-F21C-D2B8-21A02435B456}"/>
              </a:ext>
            </a:extLst>
          </p:cNvPr>
          <p:cNvSpPr txBox="1"/>
          <p:nvPr/>
        </p:nvSpPr>
        <p:spPr>
          <a:xfrm>
            <a:off x="3329412" y="4048527"/>
            <a:ext cx="864339" cy="307777"/>
          </a:xfrm>
          <a:prstGeom prst="rect">
            <a:avLst/>
          </a:prstGeom>
          <a:noFill/>
        </p:spPr>
        <p:txBody>
          <a:bodyPr wrap="none" rtlCol="0">
            <a:spAutoFit/>
          </a:bodyPr>
          <a:lstStyle/>
          <a:p>
            <a:r>
              <a:rPr lang="ko-KR" altLang="en-US" dirty="0">
                <a:solidFill>
                  <a:srgbClr val="00FF00"/>
                </a:solidFill>
                <a:latin typeface="나눔스퀘어 네오 Bold" panose="00000800000000000000" pitchFamily="2" charset="-127"/>
                <a:ea typeface="나눔스퀘어 네오 Bold" panose="00000800000000000000" pitchFamily="2" charset="-127"/>
              </a:rPr>
              <a:t>광장시장</a:t>
            </a:r>
          </a:p>
        </p:txBody>
      </p:sp>
      <p:sp>
        <p:nvSpPr>
          <p:cNvPr id="8" name="TextBox 7">
            <a:extLst>
              <a:ext uri="{FF2B5EF4-FFF2-40B4-BE49-F238E27FC236}">
                <a16:creationId xmlns:a16="http://schemas.microsoft.com/office/drawing/2014/main" id="{635E708B-B0B4-AE66-E4B3-F397AFDFB5AC}"/>
              </a:ext>
            </a:extLst>
          </p:cNvPr>
          <p:cNvSpPr txBox="1"/>
          <p:nvPr/>
        </p:nvSpPr>
        <p:spPr>
          <a:xfrm>
            <a:off x="6515732" y="4046399"/>
            <a:ext cx="864339" cy="307777"/>
          </a:xfrm>
          <a:prstGeom prst="rect">
            <a:avLst/>
          </a:prstGeom>
          <a:noFill/>
        </p:spPr>
        <p:txBody>
          <a:bodyPr wrap="none" rtlCol="0">
            <a:spAutoFit/>
          </a:bodyPr>
          <a:lstStyle/>
          <a:p>
            <a:r>
              <a:rPr lang="ko-KR" altLang="en-US" dirty="0">
                <a:solidFill>
                  <a:srgbClr val="00FF00"/>
                </a:solidFill>
                <a:latin typeface="나눔스퀘어 네오 Bold" panose="00000800000000000000" pitchFamily="2" charset="-127"/>
                <a:ea typeface="나눔스퀘어 네오 Bold" panose="00000800000000000000" pitchFamily="2" charset="-127"/>
              </a:rPr>
              <a:t>경동시장</a:t>
            </a:r>
          </a:p>
        </p:txBody>
      </p:sp>
      <p:sp>
        <p:nvSpPr>
          <p:cNvPr id="2" name="TextBox 1">
            <a:extLst>
              <a:ext uri="{FF2B5EF4-FFF2-40B4-BE49-F238E27FC236}">
                <a16:creationId xmlns:a16="http://schemas.microsoft.com/office/drawing/2014/main" id="{EAF2B4CB-6C55-A32F-0701-FD9C8C9E4C91}"/>
              </a:ext>
            </a:extLst>
          </p:cNvPr>
          <p:cNvSpPr txBox="1"/>
          <p:nvPr/>
        </p:nvSpPr>
        <p:spPr>
          <a:xfrm>
            <a:off x="317739" y="4322126"/>
            <a:ext cx="1595310" cy="276999"/>
          </a:xfrm>
          <a:prstGeom prst="rect">
            <a:avLst/>
          </a:prstGeom>
          <a:noFill/>
        </p:spPr>
        <p:txBody>
          <a:bodyPr wrap="none" rtlCol="0">
            <a:spAutoFit/>
          </a:bodyPr>
          <a:lstStyle/>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인스타그램 태그 </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15</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만</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p:txBody>
      </p:sp>
      <p:sp>
        <p:nvSpPr>
          <p:cNvPr id="9" name="TextBox 8">
            <a:extLst>
              <a:ext uri="{FF2B5EF4-FFF2-40B4-BE49-F238E27FC236}">
                <a16:creationId xmlns:a16="http://schemas.microsoft.com/office/drawing/2014/main" id="{D004BD68-2E2E-86E1-2F52-4E14F9A6EFCC}"/>
              </a:ext>
            </a:extLst>
          </p:cNvPr>
          <p:cNvSpPr txBox="1"/>
          <p:nvPr/>
        </p:nvSpPr>
        <p:spPr>
          <a:xfrm>
            <a:off x="2995441" y="4322126"/>
            <a:ext cx="1527982" cy="276999"/>
          </a:xfrm>
          <a:prstGeom prst="rect">
            <a:avLst/>
          </a:prstGeom>
          <a:noFill/>
        </p:spPr>
        <p:txBody>
          <a:bodyPr wrap="none" rtlCol="0">
            <a:spAutoFit/>
          </a:bodyPr>
          <a:lstStyle/>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인스타그램 태그 </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2</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만</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p:txBody>
      </p:sp>
      <p:sp>
        <p:nvSpPr>
          <p:cNvPr id="10" name="TextBox 9">
            <a:extLst>
              <a:ext uri="{FF2B5EF4-FFF2-40B4-BE49-F238E27FC236}">
                <a16:creationId xmlns:a16="http://schemas.microsoft.com/office/drawing/2014/main" id="{694EA672-C640-C2B4-1048-83C58FC5BA3E}"/>
              </a:ext>
            </a:extLst>
          </p:cNvPr>
          <p:cNvSpPr txBox="1"/>
          <p:nvPr/>
        </p:nvSpPr>
        <p:spPr>
          <a:xfrm>
            <a:off x="5525082" y="4322125"/>
            <a:ext cx="2845651" cy="461665"/>
          </a:xfrm>
          <a:prstGeom prst="rect">
            <a:avLst/>
          </a:prstGeom>
          <a:noFill/>
        </p:spPr>
        <p:txBody>
          <a:bodyPr wrap="none" rtlCol="0">
            <a:spAutoFit/>
          </a:bodyPr>
          <a:lstStyle/>
          <a:p>
            <a:pPr algn="ctr"/>
            <a:r>
              <a:rPr lang="en-US" altLang="ko-KR" sz="1200" dirty="0">
                <a:solidFill>
                  <a:schemeClr val="tx1"/>
                </a:solidFill>
                <a:latin typeface="나눔스퀘어 네오 Light" panose="00000400000000000000" pitchFamily="2" charset="-127"/>
                <a:ea typeface="나눔스퀘어 네오 Light" panose="00000400000000000000" pitchFamily="2" charset="-127"/>
              </a:rPr>
              <a:t>LG</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전자</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 </a:t>
            </a:r>
            <a:r>
              <a:rPr lang="en-US" altLang="ko-KR" sz="1200" dirty="0">
                <a:solidFill>
                  <a:schemeClr val="tx1"/>
                </a:solidFill>
                <a:latin typeface="나눔스퀘어 네오 Light" panose="00000400000000000000" pitchFamily="2" charset="-127"/>
                <a:ea typeface="나눔스퀘어 네오 Light" panose="00000400000000000000" pitchFamily="2" charset="-127"/>
              </a:rPr>
              <a:t>CGV </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등 대기업과 콜라보를 통해</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a:p>
            <a:pPr algn="ctr"/>
            <a:r>
              <a:rPr lang="ko-KR" altLang="en-US" sz="1200" dirty="0">
                <a:solidFill>
                  <a:schemeClr val="tx1"/>
                </a:solidFill>
                <a:latin typeface="나눔스퀘어 네오 Light" panose="00000400000000000000" pitchFamily="2" charset="-127"/>
                <a:ea typeface="나눔스퀘어 네오 Light" panose="00000400000000000000" pitchFamily="2" charset="-127"/>
              </a:rPr>
              <a:t>공간 활용의 진화 </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p:txBody>
      </p:sp>
      <p:pic>
        <p:nvPicPr>
          <p:cNvPr id="11" name="그림 10" descr="거래, 시장, 실내, 음식이(가) 표시된 사진&#10;&#10;자동 생성된 설명">
            <a:extLst>
              <a:ext uri="{FF2B5EF4-FFF2-40B4-BE49-F238E27FC236}">
                <a16:creationId xmlns:a16="http://schemas.microsoft.com/office/drawing/2014/main" id="{3959C7F2-5BA3-312A-0ECA-0ED5EA9BD9F1}"/>
              </a:ext>
            </a:extLst>
          </p:cNvPr>
          <p:cNvPicPr>
            <a:picLocks noChangeAspect="1"/>
          </p:cNvPicPr>
          <p:nvPr/>
        </p:nvPicPr>
        <p:blipFill rotWithShape="1">
          <a:blip r:embed="rId6"/>
          <a:srcRect l="48162" t="62473"/>
          <a:stretch/>
        </p:blipFill>
        <p:spPr>
          <a:xfrm>
            <a:off x="6835195" y="2256309"/>
            <a:ext cx="2033019" cy="16522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6"/>
          <p:cNvSpPr txBox="1"/>
          <p:nvPr/>
        </p:nvSpPr>
        <p:spPr>
          <a:xfrm>
            <a:off x="2503050" y="1201125"/>
            <a:ext cx="41379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rPr>
              <a:t>엔데믹 이후 소비자의 행동은?</a:t>
            </a:r>
            <a:endParaRPr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4" name="Google Shape;68;p15">
            <a:extLst>
              <a:ext uri="{FF2B5EF4-FFF2-40B4-BE49-F238E27FC236}">
                <a16:creationId xmlns:a16="http://schemas.microsoft.com/office/drawing/2014/main" id="{31417957-8533-2330-446B-AB9B7BCBCA2E}"/>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r>
              <a:rPr lang="ko"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제안 배경 </a:t>
            </a:r>
            <a:endParaRPr sz="1800" dirty="0">
              <a:latin typeface="나눔스퀘어 네오 Bold" panose="00000800000000000000" pitchFamily="2" charset="-127"/>
              <a:ea typeface="나눔스퀘어 네오 Bold" panose="00000800000000000000" pitchFamily="2" charset="-127"/>
            </a:endParaRPr>
          </a:p>
        </p:txBody>
      </p:sp>
      <p:pic>
        <p:nvPicPr>
          <p:cNvPr id="3" name="그림 2">
            <a:extLst>
              <a:ext uri="{FF2B5EF4-FFF2-40B4-BE49-F238E27FC236}">
                <a16:creationId xmlns:a16="http://schemas.microsoft.com/office/drawing/2014/main" id="{79510B75-59F9-3CA9-F2A1-F0298A353599}"/>
              </a:ext>
            </a:extLst>
          </p:cNvPr>
          <p:cNvPicPr>
            <a:picLocks noChangeAspect="1"/>
          </p:cNvPicPr>
          <p:nvPr/>
        </p:nvPicPr>
        <p:blipFill>
          <a:blip r:embed="rId3"/>
          <a:stretch>
            <a:fillRect/>
          </a:stretch>
        </p:blipFill>
        <p:spPr>
          <a:xfrm>
            <a:off x="795917" y="2320581"/>
            <a:ext cx="6927750" cy="502337"/>
          </a:xfrm>
          <a:prstGeom prst="rect">
            <a:avLst/>
          </a:prstGeom>
        </p:spPr>
      </p:pic>
      <p:sp>
        <p:nvSpPr>
          <p:cNvPr id="6" name="TextBox 5">
            <a:extLst>
              <a:ext uri="{FF2B5EF4-FFF2-40B4-BE49-F238E27FC236}">
                <a16:creationId xmlns:a16="http://schemas.microsoft.com/office/drawing/2014/main" id="{DBCBD3C3-DDC7-5478-D4E5-79C6A3EC0720}"/>
              </a:ext>
            </a:extLst>
          </p:cNvPr>
          <p:cNvSpPr txBox="1"/>
          <p:nvPr/>
        </p:nvSpPr>
        <p:spPr>
          <a:xfrm>
            <a:off x="7723667" y="2638928"/>
            <a:ext cx="702436" cy="246221"/>
          </a:xfrm>
          <a:prstGeom prst="rect">
            <a:avLst/>
          </a:prstGeom>
          <a:noFill/>
        </p:spPr>
        <p:txBody>
          <a:bodyPr wrap="none" rtlCol="0">
            <a:spAutoFit/>
          </a:bodyPr>
          <a:lstStyle/>
          <a:p>
            <a:r>
              <a:rPr lang="ko-KR" altLang="en-US" sz="1000" dirty="0">
                <a:solidFill>
                  <a:schemeClr val="tx1"/>
                </a:solidFill>
                <a:latin typeface="나눔스퀘어 네오 Light" panose="00000400000000000000" pitchFamily="2" charset="-127"/>
                <a:ea typeface="나눔스퀘어 네오 Light" panose="00000400000000000000" pitchFamily="2" charset="-127"/>
                <a:hlinkClick r:id="rId4"/>
              </a:rPr>
              <a:t>관련 기사</a:t>
            </a:r>
            <a:endParaRPr lang="ko-KR" altLang="en-US" sz="1000" dirty="0">
              <a:solidFill>
                <a:schemeClr val="tx1"/>
              </a:solidFill>
              <a:latin typeface="나눔스퀘어 네오 Light" panose="00000400000000000000" pitchFamily="2" charset="-127"/>
              <a:ea typeface="나눔스퀘어 네오 Light" panose="00000400000000000000" pitchFamily="2" charset="-127"/>
            </a:endParaRPr>
          </a:p>
        </p:txBody>
      </p:sp>
      <p:pic>
        <p:nvPicPr>
          <p:cNvPr id="5" name="그림 4">
            <a:extLst>
              <a:ext uri="{FF2B5EF4-FFF2-40B4-BE49-F238E27FC236}">
                <a16:creationId xmlns:a16="http://schemas.microsoft.com/office/drawing/2014/main" id="{1C29FACD-38E3-2DE0-3DDD-4D5854C65850}"/>
              </a:ext>
            </a:extLst>
          </p:cNvPr>
          <p:cNvPicPr>
            <a:picLocks noChangeAspect="1"/>
          </p:cNvPicPr>
          <p:nvPr/>
        </p:nvPicPr>
        <p:blipFill>
          <a:blip r:embed="rId5"/>
          <a:stretch>
            <a:fillRect/>
          </a:stretch>
        </p:blipFill>
        <p:spPr>
          <a:xfrm>
            <a:off x="1412808" y="2989040"/>
            <a:ext cx="6310859" cy="608747"/>
          </a:xfrm>
          <a:prstGeom prst="rect">
            <a:avLst/>
          </a:prstGeom>
        </p:spPr>
      </p:pic>
      <p:sp>
        <p:nvSpPr>
          <p:cNvPr id="7" name="TextBox 6">
            <a:extLst>
              <a:ext uri="{FF2B5EF4-FFF2-40B4-BE49-F238E27FC236}">
                <a16:creationId xmlns:a16="http://schemas.microsoft.com/office/drawing/2014/main" id="{3A42FC6D-F256-E9D4-01D4-C31343D22D33}"/>
              </a:ext>
            </a:extLst>
          </p:cNvPr>
          <p:cNvSpPr txBox="1"/>
          <p:nvPr/>
        </p:nvSpPr>
        <p:spPr>
          <a:xfrm>
            <a:off x="7723667" y="3351566"/>
            <a:ext cx="702436" cy="246221"/>
          </a:xfrm>
          <a:prstGeom prst="rect">
            <a:avLst/>
          </a:prstGeom>
          <a:noFill/>
        </p:spPr>
        <p:txBody>
          <a:bodyPr wrap="none" rtlCol="0">
            <a:spAutoFit/>
          </a:bodyPr>
          <a:lstStyle/>
          <a:p>
            <a:r>
              <a:rPr lang="ko-KR" altLang="en-US" sz="1000" dirty="0">
                <a:solidFill>
                  <a:schemeClr val="tx1"/>
                </a:solidFill>
                <a:latin typeface="나눔스퀘어 네오 Light" panose="00000400000000000000" pitchFamily="2" charset="-127"/>
                <a:ea typeface="나눔스퀘어 네오 Light" panose="00000400000000000000" pitchFamily="2" charset="-127"/>
                <a:hlinkClick r:id="rId6"/>
              </a:rPr>
              <a:t>관련 기사</a:t>
            </a:r>
            <a:endParaRPr lang="ko-KR" altLang="en-US" sz="1000" dirty="0">
              <a:solidFill>
                <a:schemeClr val="tx1"/>
              </a:solidFill>
              <a:latin typeface="나눔스퀘어 네오 Light" panose="00000400000000000000" pitchFamily="2" charset="-127"/>
              <a:ea typeface="나눔스퀘어 네오 Light" panose="00000400000000000000" pitchFamily="2" charset="-127"/>
            </a:endParaRPr>
          </a:p>
        </p:txBody>
      </p:sp>
      <p:pic>
        <p:nvPicPr>
          <p:cNvPr id="9" name="그림 8">
            <a:extLst>
              <a:ext uri="{FF2B5EF4-FFF2-40B4-BE49-F238E27FC236}">
                <a16:creationId xmlns:a16="http://schemas.microsoft.com/office/drawing/2014/main" id="{DD76A8F4-7E70-FB10-046B-097BD99B1671}"/>
              </a:ext>
            </a:extLst>
          </p:cNvPr>
          <p:cNvPicPr>
            <a:picLocks noChangeAspect="1"/>
          </p:cNvPicPr>
          <p:nvPr/>
        </p:nvPicPr>
        <p:blipFill>
          <a:blip r:embed="rId7"/>
          <a:stretch>
            <a:fillRect/>
          </a:stretch>
        </p:blipFill>
        <p:spPr>
          <a:xfrm>
            <a:off x="1952454" y="3763909"/>
            <a:ext cx="5771213" cy="560312"/>
          </a:xfrm>
          <a:prstGeom prst="rect">
            <a:avLst/>
          </a:prstGeom>
        </p:spPr>
      </p:pic>
      <p:sp>
        <p:nvSpPr>
          <p:cNvPr id="10" name="TextBox 9">
            <a:hlinkClick r:id="rId6"/>
            <a:extLst>
              <a:ext uri="{FF2B5EF4-FFF2-40B4-BE49-F238E27FC236}">
                <a16:creationId xmlns:a16="http://schemas.microsoft.com/office/drawing/2014/main" id="{159E97F6-9495-0672-EBED-7F79B0073D8E}"/>
              </a:ext>
            </a:extLst>
          </p:cNvPr>
          <p:cNvSpPr txBox="1"/>
          <p:nvPr/>
        </p:nvSpPr>
        <p:spPr>
          <a:xfrm>
            <a:off x="7723667" y="4128218"/>
            <a:ext cx="702436" cy="246221"/>
          </a:xfrm>
          <a:prstGeom prst="rect">
            <a:avLst/>
          </a:prstGeom>
          <a:noFill/>
        </p:spPr>
        <p:txBody>
          <a:bodyPr wrap="none" rtlCol="0">
            <a:spAutoFit/>
          </a:bodyPr>
          <a:lstStyle/>
          <a:p>
            <a:r>
              <a:rPr lang="ko-KR" altLang="en-US" sz="1000" dirty="0">
                <a:solidFill>
                  <a:schemeClr val="tx1"/>
                </a:solidFill>
                <a:latin typeface="나눔스퀘어 네오 Light" panose="00000400000000000000" pitchFamily="2" charset="-127"/>
                <a:ea typeface="나눔스퀘어 네오 Light" panose="00000400000000000000" pitchFamily="2" charset="-127"/>
                <a:hlinkClick r:id="rId8"/>
              </a:rPr>
              <a:t>관련 기사</a:t>
            </a:r>
            <a:endParaRPr lang="ko-KR" altLang="en-US" sz="1000" dirty="0">
              <a:solidFill>
                <a:schemeClr val="tx1"/>
              </a:solidFill>
              <a:latin typeface="나눔스퀘어 네오 Light" panose="00000400000000000000" pitchFamily="2" charset="-127"/>
              <a:ea typeface="나눔스퀘어 네오 Light" panose="00000400000000000000" pitchFamily="2" charset="-127"/>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7"/>
          <p:cNvSpPr txBox="1"/>
          <p:nvPr/>
        </p:nvSpPr>
        <p:spPr>
          <a:xfrm>
            <a:off x="2503050" y="1208325"/>
            <a:ext cx="41379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rPr>
              <a:t>시장이 살아나고 있다</a:t>
            </a:r>
            <a:endParaRPr lang="en-US" altLang="ko"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ctr" rtl="0">
              <a:spcBef>
                <a:spcPts val="0"/>
              </a:spcBef>
              <a:spcAft>
                <a:spcPts val="0"/>
              </a:spcAft>
              <a:buNone/>
            </a:pPr>
            <a:r>
              <a:rPr lang="ko-KR" altLang="en-US"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rPr>
              <a:t>예산시장 프로젝트</a:t>
            </a:r>
            <a:r>
              <a:rPr lang="ko"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rPr>
              <a:t> </a:t>
            </a:r>
            <a:endParaRPr sz="2400" dirty="0">
              <a:solidFill>
                <a:srgbClr val="FFFFFF"/>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4" name="Google Shape;68;p15">
            <a:extLst>
              <a:ext uri="{FF2B5EF4-FFF2-40B4-BE49-F238E27FC236}">
                <a16:creationId xmlns:a16="http://schemas.microsoft.com/office/drawing/2014/main" id="{4C4A22E2-6653-39DA-96DE-5EB35B6AE40F}"/>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a:t>
            </a:r>
            <a:r>
              <a:rPr lang="ko"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제안 배경 </a:t>
            </a:r>
            <a:endParaRPr sz="1800" dirty="0">
              <a:latin typeface="나눔스퀘어 네오 Bold" panose="00000800000000000000" pitchFamily="2" charset="-127"/>
              <a:ea typeface="나눔스퀘어 네오 Bold" panose="00000800000000000000" pitchFamily="2" charset="-127"/>
            </a:endParaRPr>
          </a:p>
        </p:txBody>
      </p:sp>
      <p:pic>
        <p:nvPicPr>
          <p:cNvPr id="3" name="그림 2">
            <a:extLst>
              <a:ext uri="{FF2B5EF4-FFF2-40B4-BE49-F238E27FC236}">
                <a16:creationId xmlns:a16="http://schemas.microsoft.com/office/drawing/2014/main" id="{8D15B9D9-DC2B-32A0-2D59-374D3F424B1B}"/>
              </a:ext>
            </a:extLst>
          </p:cNvPr>
          <p:cNvPicPr>
            <a:picLocks noChangeAspect="1"/>
          </p:cNvPicPr>
          <p:nvPr/>
        </p:nvPicPr>
        <p:blipFill>
          <a:blip r:embed="rId3"/>
          <a:stretch>
            <a:fillRect/>
          </a:stretch>
        </p:blipFill>
        <p:spPr>
          <a:xfrm>
            <a:off x="677425" y="2322224"/>
            <a:ext cx="3651250" cy="2052003"/>
          </a:xfrm>
          <a:prstGeom prst="rect">
            <a:avLst/>
          </a:prstGeom>
        </p:spPr>
      </p:pic>
      <p:pic>
        <p:nvPicPr>
          <p:cNvPr id="6" name="그림 5">
            <a:extLst>
              <a:ext uri="{FF2B5EF4-FFF2-40B4-BE49-F238E27FC236}">
                <a16:creationId xmlns:a16="http://schemas.microsoft.com/office/drawing/2014/main" id="{6AE48DBA-0D91-C50A-751E-B14989127798}"/>
              </a:ext>
            </a:extLst>
          </p:cNvPr>
          <p:cNvPicPr>
            <a:picLocks noChangeAspect="1"/>
          </p:cNvPicPr>
          <p:nvPr/>
        </p:nvPicPr>
        <p:blipFill>
          <a:blip r:embed="rId4"/>
          <a:stretch>
            <a:fillRect/>
          </a:stretch>
        </p:blipFill>
        <p:spPr>
          <a:xfrm>
            <a:off x="4421674" y="2322223"/>
            <a:ext cx="4023535" cy="2052003"/>
          </a:xfrm>
          <a:prstGeom prst="rect">
            <a:avLst/>
          </a:prstGeom>
        </p:spPr>
      </p:pic>
      <p:sp>
        <p:nvSpPr>
          <p:cNvPr id="7" name="TextBox 6">
            <a:extLst>
              <a:ext uri="{FF2B5EF4-FFF2-40B4-BE49-F238E27FC236}">
                <a16:creationId xmlns:a16="http://schemas.microsoft.com/office/drawing/2014/main" id="{9A33D5E2-3EBA-56B2-7D76-066E13E0EF74}"/>
              </a:ext>
            </a:extLst>
          </p:cNvPr>
          <p:cNvSpPr txBox="1"/>
          <p:nvPr/>
        </p:nvSpPr>
        <p:spPr>
          <a:xfrm>
            <a:off x="1778606" y="4437884"/>
            <a:ext cx="5586787" cy="276999"/>
          </a:xfrm>
          <a:prstGeom prst="rect">
            <a:avLst/>
          </a:prstGeom>
          <a:noFill/>
        </p:spPr>
        <p:txBody>
          <a:bodyPr wrap="none" rtlCol="0">
            <a:spAutoFit/>
          </a:bodyPr>
          <a:lstStyle/>
          <a:p>
            <a:pPr algn="ctr"/>
            <a:r>
              <a:rPr lang="ko-KR" altLang="en-US" sz="1200" dirty="0" err="1">
                <a:solidFill>
                  <a:schemeClr val="tx1"/>
                </a:solidFill>
                <a:latin typeface="나눔스퀘어 네오 Light" panose="00000400000000000000" pitchFamily="2" charset="-127"/>
                <a:ea typeface="나눔스퀘어 네오 Light" panose="00000400000000000000" pitchFamily="2" charset="-127"/>
              </a:rPr>
              <a:t>더본코리아</a:t>
            </a:r>
            <a:r>
              <a:rPr lang="ko-KR" altLang="en-US" sz="1200" dirty="0">
                <a:solidFill>
                  <a:schemeClr val="tx1"/>
                </a:solidFill>
                <a:latin typeface="나눔스퀘어 네오 Light" panose="00000400000000000000" pitchFamily="2" charset="-127"/>
                <a:ea typeface="나눔스퀘어 네오 Light" panose="00000400000000000000" pitchFamily="2" charset="-127"/>
              </a:rPr>
              <a:t> 백종원 대표와 예산 지역 상권 컨설팅을 통해 시장 살리기 프로젝트 진행 </a:t>
            </a:r>
            <a:endParaRPr lang="en-US" altLang="ko-KR" sz="1200" dirty="0">
              <a:solidFill>
                <a:schemeClr val="tx1"/>
              </a:solidFill>
              <a:latin typeface="나눔스퀘어 네오 Light" panose="00000400000000000000" pitchFamily="2" charset="-127"/>
              <a:ea typeface="나눔스퀘어 네오 Light" panose="00000400000000000000" pitchFamily="2" charset="-127"/>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idx="4294967295"/>
          </p:nvPr>
        </p:nvSpPr>
        <p:spPr>
          <a:xfrm>
            <a:off x="3380400" y="3070948"/>
            <a:ext cx="2383200" cy="572700"/>
          </a:xfrm>
          <a:prstGeom prst="rect">
            <a:avLst/>
          </a:prstGeom>
        </p:spPr>
        <p:txBody>
          <a:bodyPr spcFirstLastPara="1" wrap="square" lIns="91425" tIns="91425" rIns="91425" bIns="91425" anchor="t" anchorCtr="0">
            <a:noAutofit/>
          </a:bodyPr>
          <a:lstStyle/>
          <a:p>
            <a:pPr marL="0" lvl="0" indent="0" algn="dist" rtl="0">
              <a:spcBef>
                <a:spcPts val="0"/>
              </a:spcBef>
              <a:spcAft>
                <a:spcPts val="0"/>
              </a:spcAft>
              <a:buNone/>
            </a:pPr>
            <a:r>
              <a:rPr lang="ko" sz="1800" dirty="0">
                <a:solidFill>
                  <a:srgbClr val="00FF00"/>
                </a:solidFill>
                <a:latin typeface="나눔스퀘어 네오 Light" panose="00000400000000000000" pitchFamily="2" charset="-127"/>
                <a:ea typeface="나눔스퀘어 네오 Light" panose="00000400000000000000" pitchFamily="2" charset="-127"/>
                <a:cs typeface="Source Code Pro Black"/>
                <a:sym typeface="Source Code Pro Black"/>
              </a:rPr>
              <a:t>트렌드 키워드</a:t>
            </a:r>
            <a:endParaRPr sz="1800" dirty="0">
              <a:latin typeface="나눔스퀘어 네오 Light" panose="00000400000000000000" pitchFamily="2" charset="-127"/>
              <a:ea typeface="나눔스퀘어 네오 Light" panose="00000400000000000000" pitchFamily="2" charset="-127"/>
            </a:endParaRPr>
          </a:p>
        </p:txBody>
      </p:sp>
      <p:sp>
        <p:nvSpPr>
          <p:cNvPr id="87" name="Google Shape;87;p18"/>
          <p:cNvSpPr txBox="1"/>
          <p:nvPr/>
        </p:nvSpPr>
        <p:spPr>
          <a:xfrm>
            <a:off x="3209248" y="3275773"/>
            <a:ext cx="27039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4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rPr>
              <a:t>로코노미</a:t>
            </a:r>
            <a:endParaRPr sz="4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grpSp>
        <p:nvGrpSpPr>
          <p:cNvPr id="2" name="그룹 1">
            <a:extLst>
              <a:ext uri="{FF2B5EF4-FFF2-40B4-BE49-F238E27FC236}">
                <a16:creationId xmlns:a16="http://schemas.microsoft.com/office/drawing/2014/main" id="{FAD71DBD-1FF9-62D0-CFD9-885A5BB1AC23}"/>
              </a:ext>
            </a:extLst>
          </p:cNvPr>
          <p:cNvGrpSpPr/>
          <p:nvPr/>
        </p:nvGrpSpPr>
        <p:grpSpPr>
          <a:xfrm>
            <a:off x="1608450" y="1228216"/>
            <a:ext cx="5927100" cy="1253568"/>
            <a:chOff x="1608450" y="1012775"/>
            <a:chExt cx="5927100" cy="1253568"/>
          </a:xfrm>
        </p:grpSpPr>
        <p:sp>
          <p:nvSpPr>
            <p:cNvPr id="88" name="Google Shape;88;p18"/>
            <p:cNvSpPr txBox="1"/>
            <p:nvPr/>
          </p:nvSpPr>
          <p:spPr>
            <a:xfrm>
              <a:off x="1768415" y="1589265"/>
              <a:ext cx="5607169"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600" dirty="0">
                <a:solidFill>
                  <a:schemeClr val="dk1"/>
                </a:solidFill>
                <a:latin typeface="나눔스퀘어 네오 Light" panose="00000400000000000000" pitchFamily="2" charset="-127"/>
                <a:ea typeface="나눔스퀘어 네오 Light" panose="00000400000000000000" pitchFamily="2" charset="-127"/>
                <a:cs typeface="Source Code Pro Black"/>
                <a:sym typeface="Source Code Pro Black"/>
              </a:endParaRPr>
            </a:p>
            <a:p>
              <a:pPr marL="0" lvl="0" indent="0" algn="ctr" rtl="0">
                <a:spcBef>
                  <a:spcPts val="0"/>
                </a:spcBef>
                <a:spcAft>
                  <a:spcPts val="0"/>
                </a:spcAft>
                <a:buNone/>
              </a:pPr>
              <a:r>
                <a:rPr lang="ko" sz="1600" dirty="0">
                  <a:solidFill>
                    <a:schemeClr val="dk1"/>
                  </a:solidFill>
                  <a:latin typeface="나눔스퀘어 네오 Light" panose="00000400000000000000" pitchFamily="2" charset="-127"/>
                  <a:ea typeface="나눔스퀘어 네오 Light" panose="00000400000000000000" pitchFamily="2" charset="-127"/>
                  <a:cs typeface="Source Code Pro Black"/>
                  <a:sym typeface="Source Code Pro Black"/>
                </a:rPr>
                <a:t>도심의 거대 상권이 아닌 동네에서 소비 생활이 이루어지는 현상</a:t>
              </a:r>
              <a:endParaRPr sz="1600" dirty="0">
                <a:solidFill>
                  <a:schemeClr val="dk1"/>
                </a:solidFill>
                <a:latin typeface="나눔스퀘어 네오 Light" panose="00000400000000000000" pitchFamily="2" charset="-127"/>
                <a:ea typeface="나눔스퀘어 네오 Light" panose="00000400000000000000" pitchFamily="2" charset="-127"/>
                <a:cs typeface="Source Code Pro Black"/>
                <a:sym typeface="Source Code Pro Black"/>
              </a:endParaRPr>
            </a:p>
          </p:txBody>
        </p:sp>
        <p:sp>
          <p:nvSpPr>
            <p:cNvPr id="89" name="Google Shape;89;p18"/>
            <p:cNvSpPr txBox="1"/>
            <p:nvPr/>
          </p:nvSpPr>
          <p:spPr>
            <a:xfrm>
              <a:off x="1608450" y="1012775"/>
              <a:ext cx="59271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Local</a:t>
              </a:r>
              <a:r>
                <a:rPr lang="ko" sz="4800" dirty="0">
                  <a:solidFill>
                    <a:schemeClr val="dk1"/>
                  </a:solidFill>
                  <a:latin typeface="나눔스퀘어 네오 Heavy" panose="00000A00000000000000" pitchFamily="2" charset="-127"/>
                  <a:ea typeface="나눔스퀘어 네오 Heavy" panose="00000A00000000000000" pitchFamily="2" charset="-127"/>
                  <a:cs typeface="Source Code Pro Black"/>
                  <a:sym typeface="Source Code Pro Black"/>
                </a:rPr>
                <a:t> + </a:t>
              </a:r>
              <a:r>
                <a:rPr 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Economy</a:t>
              </a:r>
              <a:endParaRPr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p:nvPr/>
        </p:nvSpPr>
        <p:spPr>
          <a:xfrm>
            <a:off x="417650" y="1017725"/>
            <a:ext cx="3437400"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우리 지역 </a:t>
            </a:r>
            <a:endParaRPr lang="en-US" alt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l" rtl="0">
              <a:spcBef>
                <a:spcPts val="0"/>
              </a:spcBef>
              <a:spcAft>
                <a:spcPts val="0"/>
              </a:spcAft>
              <a:buNone/>
            </a:pPr>
            <a:r>
              <a:rPr 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전통 시장은 </a:t>
            </a:r>
            <a:endParaRPr lang="en-US" alt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l" rtl="0">
              <a:spcBef>
                <a:spcPts val="0"/>
              </a:spcBef>
              <a:spcAft>
                <a:spcPts val="0"/>
              </a:spcAft>
              <a:buNone/>
            </a:pPr>
            <a:r>
              <a:rPr 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어디에 </a:t>
            </a:r>
            <a:endParaRPr lang="en-US" alt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l" rtl="0">
              <a:spcBef>
                <a:spcPts val="0"/>
              </a:spcBef>
              <a:spcAft>
                <a:spcPts val="0"/>
              </a:spcAft>
              <a:buNone/>
            </a:pPr>
            <a:r>
              <a:rPr lang="ko"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있을까? </a:t>
            </a:r>
            <a:endParaRPr sz="4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20"/>
          <p:cNvPicPr preferRelativeResize="0"/>
          <p:nvPr/>
        </p:nvPicPr>
        <p:blipFill>
          <a:blip r:embed="rId3">
            <a:alphaModFix/>
          </a:blip>
          <a:stretch>
            <a:fillRect/>
          </a:stretch>
        </p:blipFill>
        <p:spPr>
          <a:xfrm>
            <a:off x="3968525" y="1242925"/>
            <a:ext cx="1206950" cy="1206950"/>
          </a:xfrm>
          <a:prstGeom prst="rect">
            <a:avLst/>
          </a:prstGeom>
          <a:noFill/>
          <a:ln>
            <a:noFill/>
          </a:ln>
        </p:spPr>
      </p:pic>
      <p:sp>
        <p:nvSpPr>
          <p:cNvPr id="100" name="Google Shape;100;p20"/>
          <p:cNvSpPr txBox="1"/>
          <p:nvPr/>
        </p:nvSpPr>
        <p:spPr>
          <a:xfrm>
            <a:off x="2839200" y="2571750"/>
            <a:ext cx="34656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4800" dirty="0">
                <a:solidFill>
                  <a:srgbClr val="F5FF81"/>
                </a:solidFill>
                <a:latin typeface="나눔스퀘어 네오 Heavy" panose="00000A00000000000000" pitchFamily="2" charset="-127"/>
                <a:ea typeface="나눔스퀘어 네오 Heavy" panose="00000A00000000000000" pitchFamily="2" charset="-127"/>
                <a:cs typeface="Source Code Pro Black"/>
                <a:sym typeface="Source Code Pro Black"/>
              </a:rPr>
              <a:t>“바자버디스”</a:t>
            </a:r>
            <a:endParaRPr sz="4800" dirty="0">
              <a:solidFill>
                <a:srgbClr val="F5FF81"/>
              </a:solidFill>
              <a:latin typeface="나눔스퀘어 네오 Heavy" panose="00000A00000000000000" pitchFamily="2" charset="-127"/>
              <a:ea typeface="나눔스퀘어 네오 Heavy" panose="00000A00000000000000" pitchFamily="2" charset="-127"/>
            </a:endParaRPr>
          </a:p>
        </p:txBody>
      </p:sp>
      <p:sp>
        <p:nvSpPr>
          <p:cNvPr id="101" name="Google Shape;101;p20"/>
          <p:cNvSpPr txBox="1"/>
          <p:nvPr/>
        </p:nvSpPr>
        <p:spPr>
          <a:xfrm>
            <a:off x="3067200" y="3316100"/>
            <a:ext cx="3038400" cy="584745"/>
          </a:xfrm>
          <a:prstGeom prst="rect">
            <a:avLst/>
          </a:prstGeom>
          <a:noFill/>
          <a:ln>
            <a:noFill/>
          </a:ln>
        </p:spPr>
        <p:txBody>
          <a:bodyPr spcFirstLastPara="1" wrap="square" lIns="91425" tIns="91425" rIns="91425" bIns="91425" anchor="t" anchorCtr="0">
            <a:spAutoFit/>
          </a:bodyPr>
          <a:lstStyle/>
          <a:p>
            <a:pPr marL="0" lvl="0" indent="0" algn="dist" rtl="0">
              <a:spcBef>
                <a:spcPts val="0"/>
              </a:spcBef>
              <a:spcAft>
                <a:spcPts val="0"/>
              </a:spcAft>
              <a:buNone/>
            </a:pPr>
            <a:r>
              <a:rPr lang="ko" sz="2600" dirty="0">
                <a:highlight>
                  <a:srgbClr val="F5FF81"/>
                </a:highlight>
                <a:latin typeface="나눔스퀘어 네오 Heavy" panose="00000A00000000000000" pitchFamily="2" charset="-127"/>
                <a:ea typeface="나눔스퀘어 네오 Heavy" panose="00000A00000000000000" pitchFamily="2" charset="-127"/>
                <a:cs typeface="Source Code Pro Black"/>
                <a:sym typeface="Source Code Pro Black"/>
              </a:rPr>
              <a:t>BazaarBuddies</a:t>
            </a:r>
            <a:endParaRPr sz="2600" dirty="0">
              <a:highlight>
                <a:srgbClr val="F5FF81"/>
              </a:highlight>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7" name="Google Shape;107;p21"/>
          <p:cNvSpPr txBox="1"/>
          <p:nvPr/>
        </p:nvSpPr>
        <p:spPr>
          <a:xfrm>
            <a:off x="362100" y="2949925"/>
            <a:ext cx="263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공공데이터와 </a:t>
            </a:r>
            <a:endParaRPr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0" lvl="0" indent="0" algn="l" rtl="0">
              <a:spcBef>
                <a:spcPts val="0"/>
              </a:spcBef>
              <a:spcAft>
                <a:spcPts val="0"/>
              </a:spcAft>
              <a:buNone/>
            </a:pPr>
            <a:r>
              <a:rPr lang="ko-KR" altLang="en-US"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지도</a:t>
            </a: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 서비스 결합</a:t>
            </a:r>
            <a:endParaRPr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sp>
        <p:nvSpPr>
          <p:cNvPr id="108" name="Google Shape;108;p21"/>
          <p:cNvSpPr txBox="1"/>
          <p:nvPr/>
        </p:nvSpPr>
        <p:spPr>
          <a:xfrm>
            <a:off x="6684000" y="3834225"/>
            <a:ext cx="2148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사용자에게 </a:t>
            </a:r>
            <a:endParaRPr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a:p>
            <a:pPr marL="0" lvl="0" indent="0" algn="l" rtl="0">
              <a:spcBef>
                <a:spcPts val="0"/>
              </a:spcBef>
              <a:spcAft>
                <a:spcPts val="0"/>
              </a:spcAft>
              <a:buNone/>
            </a:pPr>
            <a:r>
              <a:rPr lang="ko"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rPr>
              <a:t>로드맵 정보 제공 </a:t>
            </a:r>
            <a:endParaRPr sz="1800" dirty="0">
              <a:solidFill>
                <a:schemeClr val="dk1"/>
              </a:solidFill>
              <a:latin typeface="나눔스퀘어 네오 Bold" panose="00000800000000000000" pitchFamily="2" charset="-127"/>
              <a:ea typeface="나눔스퀘어 네오 Bold" panose="00000800000000000000" pitchFamily="2" charset="-127"/>
              <a:cs typeface="Source Code Pro Black"/>
              <a:sym typeface="Source Code Pro Black"/>
            </a:endParaRPr>
          </a:p>
        </p:txBody>
      </p:sp>
      <p:cxnSp>
        <p:nvCxnSpPr>
          <p:cNvPr id="109" name="Google Shape;109;p21"/>
          <p:cNvCxnSpPr>
            <a:stCxn id="107" idx="3"/>
          </p:cNvCxnSpPr>
          <p:nvPr/>
        </p:nvCxnSpPr>
        <p:spPr>
          <a:xfrm>
            <a:off x="2997600" y="3319375"/>
            <a:ext cx="3475200" cy="868800"/>
          </a:xfrm>
          <a:prstGeom prst="curvedConnector3">
            <a:avLst>
              <a:gd name="adj1" fmla="val 50000"/>
            </a:avLst>
          </a:prstGeom>
          <a:noFill/>
          <a:ln w="38100" cap="flat" cmpd="sng">
            <a:solidFill>
              <a:srgbClr val="00FF00"/>
            </a:solidFill>
            <a:prstDash val="solid"/>
            <a:round/>
            <a:headEnd type="oval" w="med" len="med"/>
            <a:tailEnd type="oval" w="med" len="med"/>
          </a:ln>
        </p:spPr>
      </p:cxnSp>
      <p:pic>
        <p:nvPicPr>
          <p:cNvPr id="111" name="Google Shape;111;p21"/>
          <p:cNvPicPr preferRelativeResize="0"/>
          <p:nvPr/>
        </p:nvPicPr>
        <p:blipFill>
          <a:blip r:embed="rId3">
            <a:alphaModFix/>
          </a:blip>
          <a:stretch>
            <a:fillRect/>
          </a:stretch>
        </p:blipFill>
        <p:spPr>
          <a:xfrm>
            <a:off x="311700" y="1035075"/>
            <a:ext cx="1897500" cy="1897500"/>
          </a:xfrm>
          <a:prstGeom prst="rect">
            <a:avLst/>
          </a:prstGeom>
          <a:noFill/>
          <a:ln>
            <a:noFill/>
          </a:ln>
        </p:spPr>
      </p:pic>
      <p:sp>
        <p:nvSpPr>
          <p:cNvPr id="112" name="Google Shape;112;p21"/>
          <p:cNvSpPr txBox="1"/>
          <p:nvPr/>
        </p:nvSpPr>
        <p:spPr>
          <a:xfrm>
            <a:off x="3321375" y="1824125"/>
            <a:ext cx="2501250" cy="147729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&lt;</a:t>
            </a:r>
            <a:r>
              <a:rPr lang="en-US" altLang="ko"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 </a:t>
            </a:r>
            <a:r>
              <a:rPr lang="ko"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a:t>
            </a:r>
            <a:r>
              <a:rPr lang="en-US" altLang="ko"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 </a:t>
            </a:r>
            <a:r>
              <a:rPr lang="ko"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&gt;</a:t>
            </a:r>
            <a:endParaRPr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ctr" rtl="0">
              <a:spcBef>
                <a:spcPts val="0"/>
              </a:spcBef>
              <a:spcAft>
                <a:spcPts val="0"/>
              </a:spcAft>
              <a:buNone/>
            </a:pPr>
            <a:r>
              <a:rPr lang="ko"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웹 기반 </a:t>
            </a:r>
            <a:endParaRPr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a:p>
            <a:pPr marL="0" lvl="0" indent="0" algn="ctr" rtl="0">
              <a:spcBef>
                <a:spcPts val="0"/>
              </a:spcBef>
              <a:spcAft>
                <a:spcPts val="0"/>
              </a:spcAft>
              <a:buNone/>
            </a:pPr>
            <a:r>
              <a:rPr lang="ko"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rPr>
              <a:t>접근성</a:t>
            </a:r>
            <a:endParaRPr sz="2800" dirty="0">
              <a:solidFill>
                <a:srgbClr val="00FF00"/>
              </a:solidFill>
              <a:latin typeface="나눔스퀘어 네오 Heavy" panose="00000A00000000000000" pitchFamily="2" charset="-127"/>
              <a:ea typeface="나눔스퀘어 네오 Heavy" panose="00000A00000000000000" pitchFamily="2" charset="-127"/>
              <a:cs typeface="Source Code Pro Black"/>
              <a:sym typeface="Source Code Pro Black"/>
            </a:endParaRPr>
          </a:p>
        </p:txBody>
      </p:sp>
      <p:sp>
        <p:nvSpPr>
          <p:cNvPr id="2" name="Google Shape;68;p15">
            <a:extLst>
              <a:ext uri="{FF2B5EF4-FFF2-40B4-BE49-F238E27FC236}">
                <a16:creationId xmlns:a16="http://schemas.microsoft.com/office/drawing/2014/main" id="{EA2C419C-30BC-ABCC-ECB3-3278DBA4CFA8}"/>
              </a:ext>
            </a:extLst>
          </p:cNvPr>
          <p:cNvSpPr txBox="1">
            <a:spLocks/>
          </p:cNvSpPr>
          <p:nvPr/>
        </p:nvSpPr>
        <p:spPr>
          <a:xfrm>
            <a:off x="311700" y="445025"/>
            <a:ext cx="85206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ko-KR" altLang="en-US" sz="1800" dirty="0" err="1">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ㅣ</a:t>
            </a:r>
            <a:r>
              <a:rPr lang="ko-KR" altLang="en-US" sz="1800" dirty="0">
                <a:solidFill>
                  <a:srgbClr val="00FF00"/>
                </a:solidFill>
                <a:latin typeface="나눔스퀘어 네오 Bold" panose="00000800000000000000" pitchFamily="2" charset="-127"/>
                <a:ea typeface="나눔스퀘어 네오 Bold" panose="00000800000000000000" pitchFamily="2" charset="-127"/>
                <a:cs typeface="Source Code Pro Black"/>
                <a:sym typeface="Source Code Pro Black"/>
              </a:rPr>
              <a:t> 서비스 특징 </a:t>
            </a:r>
            <a:endParaRPr lang="ko-KR" altLang="en-US" sz="1800" dirty="0">
              <a:latin typeface="나눔스퀘어 네오 Bold" panose="00000800000000000000" pitchFamily="2" charset="-127"/>
              <a:ea typeface="나눔스퀘어 네오 Bold" panose="00000800000000000000" pitchFamily="2" charset="-127"/>
            </a:endParaRPr>
          </a:p>
        </p:txBody>
      </p:sp>
      <p:sp>
        <p:nvSpPr>
          <p:cNvPr id="3" name="직사각형 2">
            <a:extLst>
              <a:ext uri="{FF2B5EF4-FFF2-40B4-BE49-F238E27FC236}">
                <a16:creationId xmlns:a16="http://schemas.microsoft.com/office/drawing/2014/main" id="{F515C06F-9329-0D24-0B39-8F5B17368FD0}"/>
              </a:ext>
            </a:extLst>
          </p:cNvPr>
          <p:cNvSpPr/>
          <p:nvPr/>
        </p:nvSpPr>
        <p:spPr>
          <a:xfrm>
            <a:off x="6796575" y="1915200"/>
            <a:ext cx="1742625" cy="1850400"/>
          </a:xfrm>
          <a:prstGeom prst="rect">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0" name="Google Shape;110;p21"/>
          <p:cNvPicPr preferRelativeResize="0"/>
          <p:nvPr/>
        </p:nvPicPr>
        <p:blipFill rotWithShape="1">
          <a:blip r:embed="rId4">
            <a:alphaModFix/>
          </a:blip>
          <a:srcRect l="50994" t="46727" r="16415" b="7689"/>
          <a:stretch/>
        </p:blipFill>
        <p:spPr>
          <a:xfrm>
            <a:off x="6720000" y="1827999"/>
            <a:ext cx="1740000" cy="1860826"/>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TotalTime>
  <Words>715</Words>
  <Application>Microsoft Office PowerPoint</Application>
  <PresentationFormat>화면 슬라이드 쇼(16:9)</PresentationFormat>
  <Paragraphs>231</Paragraphs>
  <Slides>24</Slides>
  <Notes>20</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24</vt:i4>
      </vt:variant>
    </vt:vector>
  </HeadingPairs>
  <TitlesOfParts>
    <vt:vector size="31" baseType="lpstr">
      <vt:lpstr>나눔스퀘어 네오 Light</vt:lpstr>
      <vt:lpstr>나눔스퀘어 네오 Heavy</vt:lpstr>
      <vt:lpstr>Source Code Pro Black</vt:lpstr>
      <vt:lpstr>Arial</vt:lpstr>
      <vt:lpstr>나눔스퀘어 네오 Bold</vt:lpstr>
      <vt:lpstr>Wingdings</vt:lpstr>
      <vt:lpstr>Simple Dark</vt:lpstr>
      <vt:lpstr>PowerPoint 프레젠테이션</vt:lpstr>
      <vt:lpstr>PowerPoint 프레젠테이션</vt:lpstr>
      <vt:lpstr>ㅣ 제안 배경 </vt:lpstr>
      <vt:lpstr>ㅣ 제안 배경 </vt:lpstr>
      <vt:lpstr>ㅣ 제안 배경 </vt:lpstr>
      <vt:lpstr>트렌드 키워드</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cp:lastModifiedBy>user09</cp:lastModifiedBy>
  <cp:revision>14</cp:revision>
  <dcterms:modified xsi:type="dcterms:W3CDTF">2023-05-26T04:58:35Z</dcterms:modified>
</cp:coreProperties>
</file>